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6"/>
  </p:notesMasterIdLst>
  <p:sldIdLst>
    <p:sldId id="257" r:id="rId2"/>
    <p:sldId id="258" r:id="rId3"/>
    <p:sldId id="256" r:id="rId4"/>
    <p:sldId id="259" r:id="rId5"/>
    <p:sldId id="266" r:id="rId6"/>
    <p:sldId id="267" r:id="rId7"/>
    <p:sldId id="265" r:id="rId8"/>
    <p:sldId id="280" r:id="rId9"/>
    <p:sldId id="268" r:id="rId10"/>
    <p:sldId id="279" r:id="rId11"/>
    <p:sldId id="269" r:id="rId12"/>
    <p:sldId id="270" r:id="rId13"/>
    <p:sldId id="271" r:id="rId14"/>
    <p:sldId id="275" r:id="rId15"/>
    <p:sldId id="262" r:id="rId16"/>
    <p:sldId id="272" r:id="rId17"/>
    <p:sldId id="273" r:id="rId18"/>
    <p:sldId id="274" r:id="rId19"/>
    <p:sldId id="278" r:id="rId20"/>
    <p:sldId id="276" r:id="rId21"/>
    <p:sldId id="263" r:id="rId22"/>
    <p:sldId id="277" r:id="rId23"/>
    <p:sldId id="264" r:id="rId24"/>
    <p:sldId id="26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7" autoAdjust="0"/>
    <p:restoredTop sz="94660"/>
  </p:normalViewPr>
  <p:slideViewPr>
    <p:cSldViewPr snapToGrid="0">
      <p:cViewPr varScale="1">
        <p:scale>
          <a:sx n="68" d="100"/>
          <a:sy n="68" d="100"/>
        </p:scale>
        <p:origin x="70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C1E2C6-865E-4BCB-B4C0-360B14AE4FF4}" type="datetimeFigureOut">
              <a:rPr lang="en-US" smtClean="0"/>
              <a:t>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82C44C-8627-42E5-A0C0-5946D3C5D26B}" type="slidenum">
              <a:rPr lang="en-US" smtClean="0"/>
              <a:t>‹#›</a:t>
            </a:fld>
            <a:endParaRPr lang="en-US"/>
          </a:p>
        </p:txBody>
      </p:sp>
    </p:spTree>
    <p:extLst>
      <p:ext uri="{BB962C8B-B14F-4D97-AF65-F5344CB8AC3E}">
        <p14:creationId xmlns:p14="http://schemas.microsoft.com/office/powerpoint/2010/main" val="2805848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BH" dirty="0"/>
              <a:t>المسلمات التي تقولب دور المراة والرجل جاءت من الثرات الاسلامي وتتاثر بالمعطيات الجديدة مثل المعاهدات الدولية والواقع المعاش.</a:t>
            </a:r>
          </a:p>
          <a:p>
            <a:endParaRPr lang="en-US" dirty="0"/>
          </a:p>
        </p:txBody>
      </p:sp>
      <p:sp>
        <p:nvSpPr>
          <p:cNvPr id="4" name="Slide Number Placeholder 3"/>
          <p:cNvSpPr>
            <a:spLocks noGrp="1"/>
          </p:cNvSpPr>
          <p:nvPr>
            <p:ph type="sldNum" sz="quarter" idx="5"/>
          </p:nvPr>
        </p:nvSpPr>
        <p:spPr/>
        <p:txBody>
          <a:bodyPr/>
          <a:lstStyle/>
          <a:p>
            <a:fld id="{6482C44C-8627-42E5-A0C0-5946D3C5D26B}" type="slidenum">
              <a:rPr lang="en-US" smtClean="0"/>
              <a:t>21</a:t>
            </a:fld>
            <a:endParaRPr lang="en-US"/>
          </a:p>
        </p:txBody>
      </p:sp>
    </p:spTree>
    <p:extLst>
      <p:ext uri="{BB962C8B-B14F-4D97-AF65-F5344CB8AC3E}">
        <p14:creationId xmlns:p14="http://schemas.microsoft.com/office/powerpoint/2010/main" val="166000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2/7/2020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08EEFA7-C28F-45C3-9942-07F741CE3C51}"/>
              </a:ext>
            </a:extLst>
          </p:cNvPr>
          <p:cNvPicPr>
            <a:picLocks noChangeAspect="1"/>
          </p:cNvPicPr>
          <p:nvPr/>
        </p:nvPicPr>
        <p:blipFill rotWithShape="1">
          <a:blip r:embed="rId2"/>
          <a:srcRect t="5840" b="9891"/>
          <a:stretch/>
        </p:blipFill>
        <p:spPr>
          <a:xfrm>
            <a:off x="20" y="10"/>
            <a:ext cx="12191980" cy="6857990"/>
          </a:xfrm>
          <a:prstGeom prst="rect">
            <a:avLst/>
          </a:prstGeom>
        </p:spPr>
      </p:pic>
      <p:sp>
        <p:nvSpPr>
          <p:cNvPr id="2" name="Title 1">
            <a:extLst>
              <a:ext uri="{FF2B5EF4-FFF2-40B4-BE49-F238E27FC236}">
                <a16:creationId xmlns:a16="http://schemas.microsoft.com/office/drawing/2014/main" id="{8D4D4354-6359-4C6E-A1E1-9F037F3DC247}"/>
              </a:ext>
            </a:extLst>
          </p:cNvPr>
          <p:cNvSpPr>
            <a:spLocks noGrp="1"/>
          </p:cNvSpPr>
          <p:nvPr>
            <p:ph type="ctrTitle"/>
          </p:nvPr>
        </p:nvSpPr>
        <p:spPr>
          <a:xfrm>
            <a:off x="5656361" y="695870"/>
            <a:ext cx="6436104" cy="1052422"/>
          </a:xfrm>
        </p:spPr>
        <p:txBody>
          <a:bodyPr>
            <a:normAutofit fontScale="90000"/>
          </a:bodyPr>
          <a:lstStyle/>
          <a:p>
            <a:pPr algn="l"/>
            <a:endParaRPr lang="en-US" sz="4400" dirty="0"/>
          </a:p>
          <a:p>
            <a:pPr algn="ctr" rtl="1"/>
            <a:r>
              <a:rPr lang="ar-BH" sz="8000" b="1" dirty="0">
                <a:latin typeface="Arial" panose="020B0604020202020204" pitchFamily="34" charset="0"/>
                <a:cs typeface="Arial" panose="020B0604020202020204" pitchFamily="34" charset="0"/>
              </a:rPr>
              <a:t>من ينفق من يرعى</a:t>
            </a:r>
            <a:endParaRPr lang="en-US" sz="8000"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1E226160-4776-4F96-80C1-DF9F7BAD7D8A}"/>
              </a:ext>
            </a:extLst>
          </p:cNvPr>
          <p:cNvSpPr>
            <a:spLocks noGrp="1"/>
          </p:cNvSpPr>
          <p:nvPr>
            <p:ph type="subTitle" idx="1"/>
          </p:nvPr>
        </p:nvSpPr>
        <p:spPr>
          <a:xfrm>
            <a:off x="5755896" y="5360526"/>
            <a:ext cx="6436104" cy="534838"/>
          </a:xfrm>
        </p:spPr>
        <p:txBody>
          <a:bodyPr>
            <a:noAutofit/>
          </a:bodyPr>
          <a:lstStyle/>
          <a:p>
            <a:pPr algn="ctr"/>
            <a:r>
              <a:rPr lang="ar-BH" sz="3200" b="1" dirty="0">
                <a:solidFill>
                  <a:srgbClr val="C3704D"/>
                </a:solidFill>
                <a:latin typeface="Arial" panose="020B0604020202020204" pitchFamily="34" charset="0"/>
                <a:cs typeface="Arial" panose="020B0604020202020204" pitchFamily="34" charset="0"/>
              </a:rPr>
              <a:t>تغير الديناميات داخل الاسرة المسلمة</a:t>
            </a:r>
            <a:endParaRPr lang="en-US" sz="3200" b="1" dirty="0">
              <a:solidFill>
                <a:srgbClr val="C3704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0467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E3BE8-1205-459D-A1BF-CEC48BC043A4}"/>
              </a:ext>
            </a:extLst>
          </p:cNvPr>
          <p:cNvSpPr>
            <a:spLocks noGrp="1"/>
          </p:cNvSpPr>
          <p:nvPr>
            <p:ph type="ctrTitle"/>
          </p:nvPr>
        </p:nvSpPr>
        <p:spPr>
          <a:xfrm>
            <a:off x="1588771" y="1668781"/>
            <a:ext cx="9915842" cy="1511741"/>
          </a:xfrm>
        </p:spPr>
        <p:txBody>
          <a:bodyPr>
            <a:normAutofit/>
          </a:bodyPr>
          <a:lstStyle/>
          <a:p>
            <a:pPr algn="r" rtl="1"/>
            <a:r>
              <a:rPr lang="ar-BH" sz="4400" b="1" dirty="0">
                <a:latin typeface="Arial" panose="020B0604020202020204" pitchFamily="34" charset="0"/>
                <a:cs typeface="Arial" panose="020B0604020202020204" pitchFamily="34" charset="0"/>
              </a:rPr>
              <a:t>أولا: الفقة الكلاسيكي وقوانين الاسرة المعاصرة: الاحكام والفرضيات</a:t>
            </a:r>
            <a:endParaRPr lang="en-US" sz="4400"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32CFDF9D-5929-46D5-810C-385D0C5EE16D}"/>
              </a:ext>
            </a:extLst>
          </p:cNvPr>
          <p:cNvSpPr>
            <a:spLocks noGrp="1"/>
          </p:cNvSpPr>
          <p:nvPr>
            <p:ph type="subTitle" idx="1"/>
          </p:nvPr>
        </p:nvSpPr>
        <p:spPr>
          <a:xfrm>
            <a:off x="2680653" y="4160158"/>
            <a:ext cx="8915399" cy="2108119"/>
          </a:xfrm>
        </p:spPr>
        <p:txBody>
          <a:bodyPr>
            <a:normAutofit/>
          </a:bodyPr>
          <a:lstStyle/>
          <a:p>
            <a:pPr marL="457200" indent="-457200" algn="r" rtl="1">
              <a:buAutoNum type="arabicPeriod"/>
            </a:pPr>
            <a:r>
              <a:rPr lang="ar-BH" sz="4000" dirty="0">
                <a:latin typeface="Arial" panose="020B0604020202020204" pitchFamily="34" charset="0"/>
                <a:cs typeface="Arial" panose="020B0604020202020204" pitchFamily="34" charset="0"/>
              </a:rPr>
              <a:t>الحقوق والمسئوليات الزوجية</a:t>
            </a:r>
          </a:p>
          <a:p>
            <a:pPr marL="457200" indent="-457200" algn="r" rtl="1">
              <a:buAutoNum type="arabicPeriod"/>
            </a:pPr>
            <a:r>
              <a:rPr lang="ar-BH" sz="4000" dirty="0">
                <a:latin typeface="Arial" panose="020B0604020202020204" pitchFamily="34" charset="0"/>
                <a:cs typeface="Arial" panose="020B0604020202020204" pitchFamily="34" charset="0"/>
              </a:rPr>
              <a:t>الحقوق والمسئوليات الوالدية</a:t>
            </a:r>
          </a:p>
          <a:p>
            <a:pPr marL="457200" indent="-457200" algn="ctr" rtl="1">
              <a:buAutoNum type="arabicPeriod"/>
            </a:pPr>
            <a:endParaRPr lang="ar-BH" sz="2400" dirty="0"/>
          </a:p>
          <a:p>
            <a:pPr marL="457200" indent="-457200" algn="ctr">
              <a:buAutoNum type="arabicPeriod"/>
            </a:pPr>
            <a:endParaRPr lang="ar-BH" sz="2400" dirty="0"/>
          </a:p>
        </p:txBody>
      </p:sp>
    </p:spTree>
    <p:extLst>
      <p:ext uri="{BB962C8B-B14F-4D97-AF65-F5344CB8AC3E}">
        <p14:creationId xmlns:p14="http://schemas.microsoft.com/office/powerpoint/2010/main" val="3376386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D204A-E21B-45C5-8BC1-5FF249BC6347}"/>
              </a:ext>
            </a:extLst>
          </p:cNvPr>
          <p:cNvSpPr>
            <a:spLocks noGrp="1"/>
          </p:cNvSpPr>
          <p:nvPr>
            <p:ph type="title"/>
          </p:nvPr>
        </p:nvSpPr>
        <p:spPr/>
        <p:txBody>
          <a:bodyPr>
            <a:normAutofit/>
          </a:bodyPr>
          <a:lstStyle/>
          <a:p>
            <a:pPr algn="ctr"/>
            <a:r>
              <a:rPr lang="ar-BH" sz="4400" b="1" dirty="0">
                <a:latin typeface="Arial" panose="020B0604020202020204" pitchFamily="34" charset="0"/>
                <a:cs typeface="Arial" panose="020B0604020202020204" pitchFamily="34" charset="0"/>
              </a:rPr>
              <a:t>القوانين والسياسات المعاصرة</a:t>
            </a:r>
            <a:endParaRPr lang="en-US" sz="44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3571955-8ADC-45DD-BABE-C7BF368EB2DA}"/>
              </a:ext>
            </a:extLst>
          </p:cNvPr>
          <p:cNvSpPr>
            <a:spLocks noGrp="1"/>
          </p:cNvSpPr>
          <p:nvPr>
            <p:ph idx="1"/>
          </p:nvPr>
        </p:nvSpPr>
        <p:spPr>
          <a:xfrm>
            <a:off x="1722783" y="2133600"/>
            <a:ext cx="9781829" cy="4100290"/>
          </a:xfrm>
        </p:spPr>
        <p:txBody>
          <a:bodyPr>
            <a:normAutofit/>
          </a:bodyPr>
          <a:lstStyle/>
          <a:p>
            <a:pPr algn="r" rtl="1"/>
            <a:r>
              <a:rPr lang="ar-BH" sz="3600" dirty="0">
                <a:latin typeface="Arial" panose="020B0604020202020204" pitchFamily="34" charset="0"/>
                <a:cs typeface="Arial" panose="020B0604020202020204" pitchFamily="34" charset="0"/>
              </a:rPr>
              <a:t>قوانين الاحوال الشخصية مستمدة من الفقة الكلاسيكي، العادات والتقاليد والدساتير الغربية</a:t>
            </a:r>
          </a:p>
          <a:p>
            <a:pPr algn="r" rtl="1"/>
            <a:r>
              <a:rPr lang="ar-BH" sz="3600" dirty="0">
                <a:latin typeface="Arial" panose="020B0604020202020204" pitchFamily="34" charset="0"/>
                <a:cs typeface="Arial" panose="020B0604020202020204" pitchFamily="34" charset="0"/>
              </a:rPr>
              <a:t>عقود الزواج ممكن ان تحوي بنود تكفل حقوق للزوجة</a:t>
            </a:r>
          </a:p>
          <a:p>
            <a:pPr algn="r" rtl="1"/>
            <a:r>
              <a:rPr lang="ar-BH" sz="3600" dirty="0">
                <a:latin typeface="Arial" panose="020B0604020202020204" pitchFamily="34" charset="0"/>
                <a:cs typeface="Arial" panose="020B0604020202020204" pitchFamily="34" charset="0"/>
              </a:rPr>
              <a:t>تعريف النفقة والطاعة فضفاض بحيث يمكن ان تقلل من احترام المراة</a:t>
            </a:r>
          </a:p>
          <a:p>
            <a:pPr algn="r" rtl="1"/>
            <a:r>
              <a:rPr lang="ar-BH" sz="3600" dirty="0">
                <a:latin typeface="Arial" panose="020B0604020202020204" pitchFamily="34" charset="0"/>
                <a:cs typeface="Arial" panose="020B0604020202020204" pitchFamily="34" charset="0"/>
              </a:rPr>
              <a:t>لازالت المراة لا تعتبر شريك في الزواج</a:t>
            </a:r>
          </a:p>
        </p:txBody>
      </p:sp>
    </p:spTree>
    <p:extLst>
      <p:ext uri="{BB962C8B-B14F-4D97-AF65-F5344CB8AC3E}">
        <p14:creationId xmlns:p14="http://schemas.microsoft.com/office/powerpoint/2010/main" val="1610849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69E85-B72D-4877-87E5-A4883761BDD0}"/>
              </a:ext>
            </a:extLst>
          </p:cNvPr>
          <p:cNvSpPr>
            <a:spLocks noGrp="1"/>
          </p:cNvSpPr>
          <p:nvPr>
            <p:ph type="title"/>
          </p:nvPr>
        </p:nvSpPr>
        <p:spPr>
          <a:xfrm>
            <a:off x="2592925" y="624110"/>
            <a:ext cx="8911687" cy="833629"/>
          </a:xfrm>
        </p:spPr>
        <p:txBody>
          <a:bodyPr>
            <a:normAutofit/>
          </a:bodyPr>
          <a:lstStyle/>
          <a:p>
            <a:pPr algn="ctr"/>
            <a:r>
              <a:rPr lang="ar-BH" sz="4400" b="1" dirty="0">
                <a:latin typeface="Arial" panose="020B0604020202020204" pitchFamily="34" charset="0"/>
                <a:cs typeface="Arial" panose="020B0604020202020204" pitchFamily="34" charset="0"/>
              </a:rPr>
              <a:t>الحقوق والمسئوليات الوالدية</a:t>
            </a:r>
            <a:endParaRPr lang="en-US" sz="44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7ACA9BA-B721-48B4-B468-C232A1EEC22F}"/>
              </a:ext>
            </a:extLst>
          </p:cNvPr>
          <p:cNvSpPr>
            <a:spLocks noGrp="1"/>
          </p:cNvSpPr>
          <p:nvPr>
            <p:ph idx="1"/>
          </p:nvPr>
        </p:nvSpPr>
        <p:spPr>
          <a:xfrm>
            <a:off x="1404730" y="2133600"/>
            <a:ext cx="10099882" cy="4399722"/>
          </a:xfrm>
        </p:spPr>
        <p:txBody>
          <a:bodyPr>
            <a:noAutofit/>
          </a:bodyPr>
          <a:lstStyle/>
          <a:p>
            <a:pPr algn="r" rtl="1"/>
            <a:r>
              <a:rPr lang="ar-BH" sz="2800" dirty="0">
                <a:latin typeface="Arial" panose="020B0604020202020204" pitchFamily="34" charset="0"/>
                <a:cs typeface="Arial" panose="020B0604020202020204" pitchFamily="34" charset="0"/>
              </a:rPr>
              <a:t>التميز بين الولاية والحضانة</a:t>
            </a:r>
          </a:p>
          <a:p>
            <a:pPr algn="r" rtl="1"/>
            <a:r>
              <a:rPr lang="ar-BH" sz="2800" dirty="0">
                <a:latin typeface="Arial" panose="020B0604020202020204" pitchFamily="34" charset="0"/>
                <a:cs typeface="Arial" panose="020B0604020202020204" pitchFamily="34" charset="0"/>
              </a:rPr>
              <a:t>الولاية تعني الحماية والدفاع عن وتشمل مسئولية ادارة شئون الابناء وممتلكاتهم واتخاذ القرارات القانونية بدلا عنهم</a:t>
            </a:r>
          </a:p>
          <a:p>
            <a:pPr algn="r" rtl="1"/>
            <a:r>
              <a:rPr lang="ar-BH" sz="2800" dirty="0">
                <a:latin typeface="Arial" panose="020B0604020202020204" pitchFamily="34" charset="0"/>
                <a:cs typeface="Arial" panose="020B0604020202020204" pitchFamily="34" charset="0"/>
              </a:rPr>
              <a:t>الحضانة تعني التربية والاحتضان وتشمل الرعاية الجسدية للابناء وتوفير احتياجاتهم المادية والعاطفية.</a:t>
            </a:r>
          </a:p>
          <a:p>
            <a:pPr algn="r" rtl="1"/>
            <a:r>
              <a:rPr lang="ar-BH" sz="2800" dirty="0">
                <a:latin typeface="Arial" panose="020B0604020202020204" pitchFamily="34" charset="0"/>
                <a:cs typeface="Arial" panose="020B0604020202020204" pitchFamily="34" charset="0"/>
              </a:rPr>
              <a:t>تمنح الحضانة حسب نوع الوالدين وحسب عمر ونوع الابناء</a:t>
            </a:r>
          </a:p>
          <a:p>
            <a:pPr algn="r" rtl="1"/>
            <a:r>
              <a:rPr lang="ar-BH" sz="2800" dirty="0">
                <a:latin typeface="Arial" panose="020B0604020202020204" pitchFamily="34" charset="0"/>
                <a:cs typeface="Arial" panose="020B0604020202020204" pitchFamily="34" charset="0"/>
              </a:rPr>
              <a:t>الاعتقاد خلف الولاية والحضانة هو ان قدرات الرجل الذهنية افضل من قدرات المراة</a:t>
            </a:r>
          </a:p>
          <a:p>
            <a:pPr algn="r" rtl="1"/>
            <a:r>
              <a:rPr lang="ar-BH" sz="2800" dirty="0">
                <a:latin typeface="Arial" panose="020B0604020202020204" pitchFamily="34" charset="0"/>
                <a:cs typeface="Arial" panose="020B0604020202020204" pitchFamily="34" charset="0"/>
              </a:rPr>
              <a:t>القران لم يتميز بين الام والاب "</a:t>
            </a:r>
            <a:r>
              <a:rPr lang="ar-BH" sz="2800" b="1" dirty="0">
                <a:latin typeface="Andalus" panose="02020603050405020304" pitchFamily="18" charset="-78"/>
                <a:cs typeface="Andalus" panose="02020603050405020304" pitchFamily="18" charset="-78"/>
              </a:rPr>
              <a:t>لأتضار والدة بولدها ولا مولود له بولده" </a:t>
            </a:r>
            <a:r>
              <a:rPr lang="ar-BH" sz="2000" dirty="0">
                <a:latin typeface="Arial" panose="020B0604020202020204" pitchFamily="34" charset="0"/>
                <a:cs typeface="Arial" panose="020B0604020202020204" pitchFamily="34" charset="0"/>
              </a:rPr>
              <a:t>البقرة 233</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4172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ipe(down)">
                                      <p:cBhvr>
                                        <p:cTn id="32" dur="580">
                                          <p:stCondLst>
                                            <p:cond delay="0"/>
                                          </p:stCondLst>
                                        </p:cTn>
                                        <p:tgtEl>
                                          <p:spTgt spid="3">
                                            <p:txEl>
                                              <p:pRg st="3" end="3"/>
                                            </p:txEl>
                                          </p:spTgt>
                                        </p:tgtEl>
                                      </p:cBhvr>
                                    </p:animEffect>
                                    <p:anim calcmode="lin" valueType="num">
                                      <p:cBhvr>
                                        <p:cTn id="33"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8" dur="26">
                                          <p:stCondLst>
                                            <p:cond delay="650"/>
                                          </p:stCondLst>
                                        </p:cTn>
                                        <p:tgtEl>
                                          <p:spTgt spid="3">
                                            <p:txEl>
                                              <p:pRg st="3" end="3"/>
                                            </p:txEl>
                                          </p:spTgt>
                                        </p:tgtEl>
                                      </p:cBhvr>
                                      <p:to x="100000" y="60000"/>
                                    </p:animScale>
                                    <p:animScale>
                                      <p:cBhvr>
                                        <p:cTn id="39" dur="166" decel="50000">
                                          <p:stCondLst>
                                            <p:cond delay="676"/>
                                          </p:stCondLst>
                                        </p:cTn>
                                        <p:tgtEl>
                                          <p:spTgt spid="3">
                                            <p:txEl>
                                              <p:pRg st="3" end="3"/>
                                            </p:txEl>
                                          </p:spTgt>
                                        </p:tgtEl>
                                      </p:cBhvr>
                                      <p:to x="100000" y="100000"/>
                                    </p:animScale>
                                    <p:animScale>
                                      <p:cBhvr>
                                        <p:cTn id="40" dur="26">
                                          <p:stCondLst>
                                            <p:cond delay="1312"/>
                                          </p:stCondLst>
                                        </p:cTn>
                                        <p:tgtEl>
                                          <p:spTgt spid="3">
                                            <p:txEl>
                                              <p:pRg st="3" end="3"/>
                                            </p:txEl>
                                          </p:spTgt>
                                        </p:tgtEl>
                                      </p:cBhvr>
                                      <p:to x="100000" y="80000"/>
                                    </p:animScale>
                                    <p:animScale>
                                      <p:cBhvr>
                                        <p:cTn id="41" dur="166" decel="50000">
                                          <p:stCondLst>
                                            <p:cond delay="1338"/>
                                          </p:stCondLst>
                                        </p:cTn>
                                        <p:tgtEl>
                                          <p:spTgt spid="3">
                                            <p:txEl>
                                              <p:pRg st="3" end="3"/>
                                            </p:txEl>
                                          </p:spTgt>
                                        </p:tgtEl>
                                      </p:cBhvr>
                                      <p:to x="100000" y="100000"/>
                                    </p:animScale>
                                    <p:animScale>
                                      <p:cBhvr>
                                        <p:cTn id="42" dur="26">
                                          <p:stCondLst>
                                            <p:cond delay="1642"/>
                                          </p:stCondLst>
                                        </p:cTn>
                                        <p:tgtEl>
                                          <p:spTgt spid="3">
                                            <p:txEl>
                                              <p:pRg st="3" end="3"/>
                                            </p:txEl>
                                          </p:spTgt>
                                        </p:tgtEl>
                                      </p:cBhvr>
                                      <p:to x="100000" y="90000"/>
                                    </p:animScale>
                                    <p:animScale>
                                      <p:cBhvr>
                                        <p:cTn id="43" dur="166" decel="50000">
                                          <p:stCondLst>
                                            <p:cond delay="1668"/>
                                          </p:stCondLst>
                                        </p:cTn>
                                        <p:tgtEl>
                                          <p:spTgt spid="3">
                                            <p:txEl>
                                              <p:pRg st="3" end="3"/>
                                            </p:txEl>
                                          </p:spTgt>
                                        </p:tgtEl>
                                      </p:cBhvr>
                                      <p:to x="100000" y="100000"/>
                                    </p:animScale>
                                    <p:animScale>
                                      <p:cBhvr>
                                        <p:cTn id="44" dur="26">
                                          <p:stCondLst>
                                            <p:cond delay="1808"/>
                                          </p:stCondLst>
                                        </p:cTn>
                                        <p:tgtEl>
                                          <p:spTgt spid="3">
                                            <p:txEl>
                                              <p:pRg st="3" end="3"/>
                                            </p:txEl>
                                          </p:spTgt>
                                        </p:tgtEl>
                                      </p:cBhvr>
                                      <p:to x="100000" y="95000"/>
                                    </p:animScale>
                                    <p:animScale>
                                      <p:cBhvr>
                                        <p:cTn id="45" dur="166" decel="50000">
                                          <p:stCondLst>
                                            <p:cond delay="1834"/>
                                          </p:stCondLst>
                                        </p:cTn>
                                        <p:tgtEl>
                                          <p:spTgt spid="3">
                                            <p:txEl>
                                              <p:pRg st="3" end="3"/>
                                            </p:txEl>
                                          </p:spTgt>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barn(inVertical)">
                                      <p:cBhvr>
                                        <p:cTn id="50" dur="500"/>
                                        <p:tgtEl>
                                          <p:spTgt spid="3">
                                            <p:txEl>
                                              <p:pRg st="4" end="4"/>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Effect transition="in" filter="barn(inVertical)">
                                      <p:cBhvr>
                                        <p:cTn id="5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066C3-391A-4AF1-981A-4691DA6E2AA9}"/>
              </a:ext>
            </a:extLst>
          </p:cNvPr>
          <p:cNvSpPr>
            <a:spLocks noGrp="1"/>
          </p:cNvSpPr>
          <p:nvPr>
            <p:ph type="title"/>
          </p:nvPr>
        </p:nvSpPr>
        <p:spPr/>
        <p:txBody>
          <a:bodyPr>
            <a:normAutofit/>
          </a:bodyPr>
          <a:lstStyle/>
          <a:p>
            <a:pPr algn="ctr"/>
            <a:r>
              <a:rPr lang="ar-BH" sz="4400" dirty="0">
                <a:latin typeface="Arial" panose="020B0604020202020204" pitchFamily="34" charset="0"/>
                <a:cs typeface="Arial" panose="020B0604020202020204" pitchFamily="34" charset="0"/>
              </a:rPr>
              <a:t>السياسات والقوانين المعاصرة</a:t>
            </a:r>
            <a:endParaRPr lang="en-US" sz="4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3691770-369C-4599-9F2B-5CA8524F79BB}"/>
              </a:ext>
            </a:extLst>
          </p:cNvPr>
          <p:cNvSpPr>
            <a:spLocks noGrp="1"/>
          </p:cNvSpPr>
          <p:nvPr>
            <p:ph idx="1"/>
          </p:nvPr>
        </p:nvSpPr>
        <p:spPr>
          <a:xfrm>
            <a:off x="1325217" y="2133599"/>
            <a:ext cx="10179395" cy="4346713"/>
          </a:xfrm>
        </p:spPr>
        <p:txBody>
          <a:bodyPr>
            <a:noAutofit/>
          </a:bodyPr>
          <a:lstStyle/>
          <a:p>
            <a:pPr algn="r" rtl="1"/>
            <a:r>
              <a:rPr lang="ar-BH" sz="3600" dirty="0">
                <a:latin typeface="Arial" panose="020B0604020202020204" pitchFamily="34" charset="0"/>
                <a:cs typeface="Arial" panose="020B0604020202020204" pitchFamily="34" charset="0"/>
              </a:rPr>
              <a:t>اثناء الزواج الحضانة مشتركة والولي هو الاب</a:t>
            </a:r>
          </a:p>
          <a:p>
            <a:pPr algn="r" rtl="1"/>
            <a:r>
              <a:rPr lang="ar-BH" sz="3600" dirty="0">
                <a:latin typeface="Arial" panose="020B0604020202020204" pitchFamily="34" charset="0"/>
                <a:cs typeface="Arial" panose="020B0604020202020204" pitchFamily="34" charset="0"/>
              </a:rPr>
              <a:t>الطلاق الحضانة عادة للام والولي هو الاب</a:t>
            </a:r>
          </a:p>
          <a:p>
            <a:pPr algn="r" rtl="1"/>
            <a:r>
              <a:rPr lang="ar-BH" sz="3600" dirty="0">
                <a:latin typeface="Arial" panose="020B0604020202020204" pitchFamily="34" charset="0"/>
                <a:cs typeface="Arial" panose="020B0604020202020204" pitchFamily="34" charset="0"/>
              </a:rPr>
              <a:t>المطلقة التي تتزوج من غير المحرم تسقط الحق في الحضانة</a:t>
            </a:r>
          </a:p>
          <a:p>
            <a:pPr algn="r" rtl="1"/>
            <a:r>
              <a:rPr lang="ar-BH" sz="3600" dirty="0">
                <a:latin typeface="Arial" panose="020B0604020202020204" pitchFamily="34" charset="0"/>
                <a:cs typeface="Arial" panose="020B0604020202020204" pitchFamily="34" charset="0"/>
              </a:rPr>
              <a:t>الام غير المسلمة</a:t>
            </a:r>
          </a:p>
          <a:p>
            <a:pPr algn="r" rtl="1"/>
            <a:r>
              <a:rPr lang="ar-BH" sz="3600" dirty="0">
                <a:latin typeface="Arial" panose="020B0604020202020204" pitchFamily="34" charset="0"/>
                <a:cs typeface="Arial" panose="020B0604020202020204" pitchFamily="34" charset="0"/>
              </a:rPr>
              <a:t>الفرق بين الحضانة و ترجمتها </a:t>
            </a:r>
          </a:p>
          <a:p>
            <a:pPr algn="r" rtl="1"/>
            <a:r>
              <a:rPr lang="ar-BH" sz="3600" dirty="0">
                <a:latin typeface="Arial" panose="020B0604020202020204" pitchFamily="34" charset="0"/>
                <a:cs typeface="Arial" panose="020B0604020202020204" pitchFamily="34" charset="0"/>
              </a:rPr>
              <a:t>السياسات الحالية لا تاخذ برفاة الوالدين وتكون مقيدة للام</a:t>
            </a:r>
            <a:endParaRPr lang="en-US"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8744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34520-9CD4-480F-9753-0C1E6AD6AA28}"/>
              </a:ext>
            </a:extLst>
          </p:cNvPr>
          <p:cNvSpPr>
            <a:spLocks noGrp="1"/>
          </p:cNvSpPr>
          <p:nvPr>
            <p:ph type="title"/>
          </p:nvPr>
        </p:nvSpPr>
        <p:spPr/>
        <p:txBody>
          <a:bodyPr>
            <a:normAutofit/>
          </a:bodyPr>
          <a:lstStyle/>
          <a:p>
            <a:pPr algn="r" rtl="1"/>
            <a:r>
              <a:rPr lang="ar-BH" sz="6000" b="1" dirty="0">
                <a:latin typeface="Arial" panose="020B0604020202020204" pitchFamily="34" charset="0"/>
                <a:cs typeface="Arial" panose="020B0604020202020204" pitchFamily="34" charset="0"/>
              </a:rPr>
              <a:t>المحاور الرئيسية</a:t>
            </a:r>
            <a:endParaRPr lang="en-US" sz="60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86F17E0-2CFB-42DE-AD68-2E41B67EB51F}"/>
              </a:ext>
            </a:extLst>
          </p:cNvPr>
          <p:cNvSpPr>
            <a:spLocks noGrp="1"/>
          </p:cNvSpPr>
          <p:nvPr>
            <p:ph idx="1"/>
          </p:nvPr>
        </p:nvSpPr>
        <p:spPr/>
        <p:txBody>
          <a:bodyPr>
            <a:normAutofit/>
          </a:bodyPr>
          <a:lstStyle/>
          <a:p>
            <a:pPr marL="494100" indent="-457200" algn="r" rtl="1">
              <a:buFont typeface="+mj-lt"/>
              <a:buAutoNum type="arabicPeriod"/>
            </a:pPr>
            <a:r>
              <a:rPr lang="ar-BH" sz="4400" dirty="0">
                <a:latin typeface="Arial" panose="020B0604020202020204" pitchFamily="34" charset="0"/>
                <a:cs typeface="Arial" panose="020B0604020202020204" pitchFamily="34" charset="0"/>
              </a:rPr>
              <a:t>الفقة الكلاسيكي وقوانين الاسرة المعاصرة</a:t>
            </a:r>
          </a:p>
          <a:p>
            <a:pPr marL="494100" indent="-457200" algn="r" rtl="1">
              <a:buFont typeface="+mj-lt"/>
              <a:buAutoNum type="arabicPeriod"/>
            </a:pPr>
            <a:r>
              <a:rPr lang="ar-BH" sz="4400" dirty="0">
                <a:latin typeface="Arial" panose="020B0604020202020204" pitchFamily="34" charset="0"/>
                <a:cs typeface="Arial" panose="020B0604020202020204" pitchFamily="34" charset="0"/>
              </a:rPr>
              <a:t>الواقع الحالي توجهات وانعكاسات</a:t>
            </a:r>
          </a:p>
          <a:p>
            <a:pPr marL="494100" indent="-457200" algn="r" rtl="1">
              <a:buFont typeface="+mj-lt"/>
              <a:buAutoNum type="arabicPeriod"/>
            </a:pPr>
            <a:r>
              <a:rPr lang="ar-BH" sz="4400" dirty="0">
                <a:latin typeface="Arial" panose="020B0604020202020204" pitchFamily="34" charset="0"/>
                <a:cs typeface="Arial" panose="020B0604020202020204" pitchFamily="34" charset="0"/>
              </a:rPr>
              <a:t>تغيرات في المعايير والسياسات والقوانين</a:t>
            </a:r>
          </a:p>
          <a:p>
            <a:pPr marL="494100" indent="-457200" algn="r" rtl="1">
              <a:buFont typeface="+mj-lt"/>
              <a:buAutoNum type="arabicPeriod"/>
            </a:pPr>
            <a:r>
              <a:rPr lang="ar-BH" sz="4400" dirty="0">
                <a:latin typeface="Arial" panose="020B0604020202020204" pitchFamily="34" charset="0"/>
                <a:cs typeface="Arial" panose="020B0604020202020204" pitchFamily="34" charset="0"/>
              </a:rPr>
              <a:t>حلول لزماننا ومكاننا</a:t>
            </a: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69864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E3BE8-1205-459D-A1BF-CEC48BC043A4}"/>
              </a:ext>
            </a:extLst>
          </p:cNvPr>
          <p:cNvSpPr>
            <a:spLocks noGrp="1"/>
          </p:cNvSpPr>
          <p:nvPr>
            <p:ph type="ctrTitle"/>
          </p:nvPr>
        </p:nvSpPr>
        <p:spPr>
          <a:xfrm>
            <a:off x="1588771" y="1668781"/>
            <a:ext cx="9915842" cy="796123"/>
          </a:xfrm>
        </p:spPr>
        <p:txBody>
          <a:bodyPr>
            <a:normAutofit/>
          </a:bodyPr>
          <a:lstStyle/>
          <a:p>
            <a:pPr algn="ctr" rtl="1"/>
            <a:r>
              <a:rPr lang="ar-BH" sz="4400" b="1" dirty="0">
                <a:latin typeface="Arial" panose="020B0604020202020204" pitchFamily="34" charset="0"/>
                <a:cs typeface="Arial" panose="020B0604020202020204" pitchFamily="34" charset="0"/>
              </a:rPr>
              <a:t>ثانيا: الواقع الحالي: توجهات وانعكاسات</a:t>
            </a:r>
            <a:endParaRPr lang="en-US" sz="4400"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32CFDF9D-5929-46D5-810C-385D0C5EE16D}"/>
              </a:ext>
            </a:extLst>
          </p:cNvPr>
          <p:cNvSpPr>
            <a:spLocks noGrp="1"/>
          </p:cNvSpPr>
          <p:nvPr>
            <p:ph type="subTitle" idx="1"/>
          </p:nvPr>
        </p:nvSpPr>
        <p:spPr>
          <a:xfrm>
            <a:off x="2589214" y="3429000"/>
            <a:ext cx="8915399" cy="2697841"/>
          </a:xfrm>
        </p:spPr>
        <p:txBody>
          <a:bodyPr>
            <a:normAutofit/>
          </a:bodyPr>
          <a:lstStyle/>
          <a:p>
            <a:pPr marL="457200" indent="-457200" algn="r" rtl="1">
              <a:buAutoNum type="arabicPeriod"/>
            </a:pPr>
            <a:r>
              <a:rPr lang="ar-BH" sz="4400" dirty="0">
                <a:latin typeface="Arial" panose="020B0604020202020204" pitchFamily="34" charset="0"/>
                <a:cs typeface="Arial" panose="020B0604020202020204" pitchFamily="34" charset="0"/>
              </a:rPr>
              <a:t>التغيرات الديمغرافية</a:t>
            </a:r>
          </a:p>
          <a:p>
            <a:pPr marL="457200" indent="-457200" algn="r" rtl="1">
              <a:buAutoNum type="arabicPeriod"/>
            </a:pPr>
            <a:r>
              <a:rPr lang="ar-BH" sz="4400" dirty="0">
                <a:latin typeface="Arial" panose="020B0604020202020204" pitchFamily="34" charset="0"/>
                <a:cs typeface="Arial" panose="020B0604020202020204" pitchFamily="34" charset="0"/>
              </a:rPr>
              <a:t>القوى الاجتماعية و الاقتصادية الخارجية</a:t>
            </a:r>
          </a:p>
          <a:p>
            <a:pPr marL="457200" indent="-457200" algn="r" rtl="1">
              <a:buAutoNum type="arabicPeriod"/>
            </a:pPr>
            <a:r>
              <a:rPr lang="ar-BH" sz="4400" dirty="0">
                <a:latin typeface="Arial" panose="020B0604020202020204" pitchFamily="34" charset="0"/>
                <a:cs typeface="Arial" panose="020B0604020202020204" pitchFamily="34" charset="0"/>
              </a:rPr>
              <a:t>الادوار والحقوق والعلاقات داخل الاسرة</a:t>
            </a:r>
          </a:p>
          <a:p>
            <a:pPr marL="457200" indent="-457200" algn="ctr" rtl="1">
              <a:buAutoNum type="arabicPeriod"/>
            </a:pPr>
            <a:endParaRPr lang="ar-BH" sz="2400" dirty="0"/>
          </a:p>
          <a:p>
            <a:pPr marL="457200" indent="-457200" algn="ctr">
              <a:buAutoNum type="arabicPeriod"/>
            </a:pPr>
            <a:endParaRPr lang="ar-BH" sz="2400" dirty="0"/>
          </a:p>
        </p:txBody>
      </p:sp>
    </p:spTree>
    <p:extLst>
      <p:ext uri="{BB962C8B-B14F-4D97-AF65-F5344CB8AC3E}">
        <p14:creationId xmlns:p14="http://schemas.microsoft.com/office/powerpoint/2010/main" val="3653175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1142-AA58-4715-BC6C-F126BE202A03}"/>
              </a:ext>
            </a:extLst>
          </p:cNvPr>
          <p:cNvSpPr>
            <a:spLocks noGrp="1"/>
          </p:cNvSpPr>
          <p:nvPr>
            <p:ph type="title"/>
          </p:nvPr>
        </p:nvSpPr>
        <p:spPr>
          <a:xfrm>
            <a:off x="2589211" y="813046"/>
            <a:ext cx="8915399" cy="843476"/>
          </a:xfrm>
        </p:spPr>
        <p:txBody>
          <a:bodyPr>
            <a:normAutofit/>
          </a:bodyPr>
          <a:lstStyle/>
          <a:p>
            <a:pPr algn="ctr"/>
            <a:r>
              <a:rPr lang="ar-BH" sz="4400" dirty="0">
                <a:latin typeface="Arial" panose="020B0604020202020204" pitchFamily="34" charset="0"/>
                <a:cs typeface="Arial" panose="020B0604020202020204" pitchFamily="34" charset="0"/>
              </a:rPr>
              <a:t>التغيرات الديمغرافية</a:t>
            </a:r>
            <a:endParaRPr lang="en-US" sz="4400" dirty="0">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F07260EC-3CFA-4324-9657-1B74B34C369E}"/>
              </a:ext>
            </a:extLst>
          </p:cNvPr>
          <p:cNvSpPr>
            <a:spLocks noGrp="1"/>
          </p:cNvSpPr>
          <p:nvPr>
            <p:ph type="body" idx="1"/>
          </p:nvPr>
        </p:nvSpPr>
        <p:spPr>
          <a:xfrm>
            <a:off x="2589212" y="2451652"/>
            <a:ext cx="8915399" cy="4267200"/>
          </a:xfrm>
        </p:spPr>
        <p:txBody>
          <a:bodyPr>
            <a:noAutofit/>
          </a:bodyPr>
          <a:lstStyle/>
          <a:p>
            <a:pPr marL="457200" indent="-457200" algn="r" rtl="1">
              <a:buFont typeface="+mj-lt"/>
              <a:buAutoNum type="arabicPeriod"/>
            </a:pPr>
            <a:r>
              <a:rPr lang="ar-BH" sz="4000" dirty="0">
                <a:latin typeface="Arial" panose="020B0604020202020204" pitchFamily="34" charset="0"/>
                <a:cs typeface="Arial" panose="020B0604020202020204" pitchFamily="34" charset="0"/>
              </a:rPr>
              <a:t>تضخم نسبة الشباب: </a:t>
            </a:r>
            <a:r>
              <a:rPr lang="ar-BH" sz="2800" dirty="0">
                <a:latin typeface="Arial" panose="020B0604020202020204" pitchFamily="34" charset="0"/>
                <a:cs typeface="Arial" panose="020B0604020202020204" pitchFamily="34" charset="0"/>
              </a:rPr>
              <a:t>60% من السكان شباب </a:t>
            </a:r>
          </a:p>
          <a:p>
            <a:pPr marL="457200" indent="-457200" algn="r" rtl="1">
              <a:buFont typeface="+mj-lt"/>
              <a:buAutoNum type="arabicPeriod"/>
            </a:pPr>
            <a:r>
              <a:rPr lang="ar-BH" sz="4000" dirty="0">
                <a:latin typeface="Arial" panose="020B0604020202020204" pitchFamily="34" charset="0"/>
                <a:cs typeface="Arial" panose="020B0604020202020204" pitchFamily="34" charset="0"/>
              </a:rPr>
              <a:t>تراجع معدلات الخصوبة: </a:t>
            </a:r>
            <a:r>
              <a:rPr lang="ar-BH" sz="2800" dirty="0">
                <a:latin typeface="Arial" panose="020B0604020202020204" pitchFamily="34" charset="0"/>
                <a:cs typeface="Arial" panose="020B0604020202020204" pitchFamily="34" charset="0"/>
              </a:rPr>
              <a:t>تاخر الانجاب – تعليم المراة</a:t>
            </a:r>
          </a:p>
          <a:p>
            <a:pPr marL="457200" indent="-457200" algn="r" rtl="1">
              <a:buFont typeface="+mj-lt"/>
              <a:buAutoNum type="arabicPeriod"/>
            </a:pPr>
            <a:r>
              <a:rPr lang="ar-BH" sz="4000" dirty="0">
                <a:latin typeface="Arial" panose="020B0604020202020204" pitchFamily="34" charset="0"/>
                <a:cs typeface="Arial" panose="020B0604020202020204" pitchFamily="34" charset="0"/>
              </a:rPr>
              <a:t>سن الزواج: </a:t>
            </a:r>
            <a:r>
              <a:rPr lang="ar-BH" sz="2800" dirty="0">
                <a:latin typeface="Arial" panose="020B0604020202020204" pitchFamily="34" charset="0"/>
                <a:cs typeface="Arial" panose="020B0604020202020204" pitchFamily="34" charset="0"/>
              </a:rPr>
              <a:t>اتجاهات متناقضة</a:t>
            </a:r>
          </a:p>
          <a:p>
            <a:pPr marL="457200" indent="-457200" algn="r" rtl="1">
              <a:buFont typeface="+mj-lt"/>
              <a:buAutoNum type="arabicPeriod"/>
            </a:pPr>
            <a:r>
              <a:rPr lang="ar-BH" sz="4000" dirty="0">
                <a:latin typeface="Arial" panose="020B0604020202020204" pitchFamily="34" charset="0"/>
                <a:cs typeface="Arial" panose="020B0604020202020204" pitchFamily="34" charset="0"/>
              </a:rPr>
              <a:t>بنية الاسرة : </a:t>
            </a:r>
            <a:r>
              <a:rPr lang="ar-BH" sz="2800" dirty="0">
                <a:latin typeface="Arial" panose="020B0604020202020204" pitchFamily="34" charset="0"/>
                <a:cs typeface="Arial" panose="020B0604020202020204" pitchFamily="34" charset="0"/>
              </a:rPr>
              <a:t>الرجل رب الاسرة</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8019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1142-AA58-4715-BC6C-F126BE202A03}"/>
              </a:ext>
            </a:extLst>
          </p:cNvPr>
          <p:cNvSpPr>
            <a:spLocks noGrp="1"/>
          </p:cNvSpPr>
          <p:nvPr>
            <p:ph type="title"/>
          </p:nvPr>
        </p:nvSpPr>
        <p:spPr>
          <a:xfrm>
            <a:off x="2589211" y="1099930"/>
            <a:ext cx="8915399" cy="1510748"/>
          </a:xfrm>
        </p:spPr>
        <p:txBody>
          <a:bodyPr>
            <a:normAutofit/>
          </a:bodyPr>
          <a:lstStyle/>
          <a:p>
            <a:pPr algn="ctr"/>
            <a:r>
              <a:rPr lang="ar-BH" sz="4400" dirty="0">
                <a:latin typeface="Arial" panose="020B0604020202020204" pitchFamily="34" charset="0"/>
                <a:cs typeface="Arial" panose="020B0604020202020204" pitchFamily="34" charset="0"/>
              </a:rPr>
              <a:t>القوى الاجتماعية و الاقتصادية الخارجية</a:t>
            </a:r>
            <a:br>
              <a:rPr lang="ar-BH" dirty="0"/>
            </a:br>
            <a:r>
              <a:rPr lang="ar-BH" dirty="0"/>
              <a:t> </a:t>
            </a:r>
            <a:endParaRPr lang="en-US" dirty="0"/>
          </a:p>
        </p:txBody>
      </p:sp>
      <p:sp>
        <p:nvSpPr>
          <p:cNvPr id="3" name="Text Placeholder 2">
            <a:extLst>
              <a:ext uri="{FF2B5EF4-FFF2-40B4-BE49-F238E27FC236}">
                <a16:creationId xmlns:a16="http://schemas.microsoft.com/office/drawing/2014/main" id="{F07260EC-3CFA-4324-9657-1B74B34C369E}"/>
              </a:ext>
            </a:extLst>
          </p:cNvPr>
          <p:cNvSpPr>
            <a:spLocks noGrp="1"/>
          </p:cNvSpPr>
          <p:nvPr>
            <p:ph type="body" idx="1"/>
          </p:nvPr>
        </p:nvSpPr>
        <p:spPr>
          <a:xfrm>
            <a:off x="2284412" y="2652961"/>
            <a:ext cx="8915399" cy="3188724"/>
          </a:xfrm>
        </p:spPr>
        <p:txBody>
          <a:bodyPr>
            <a:noAutofit/>
          </a:bodyPr>
          <a:lstStyle/>
          <a:p>
            <a:pPr marL="457200" indent="-457200" algn="r" rtl="1">
              <a:buFont typeface="+mj-lt"/>
              <a:buAutoNum type="arabicPeriod"/>
            </a:pPr>
            <a:r>
              <a:rPr lang="ar-BH" sz="4000" dirty="0">
                <a:latin typeface="Arial" panose="020B0604020202020204" pitchFamily="34" charset="0"/>
                <a:cs typeface="Arial" panose="020B0604020202020204" pitchFamily="34" charset="0"/>
              </a:rPr>
              <a:t>تحولات في الالتحاق بالتعليم والانجاز التعليمي</a:t>
            </a:r>
          </a:p>
          <a:p>
            <a:pPr marL="457200" indent="-457200" algn="r" rtl="1">
              <a:buFont typeface="+mj-lt"/>
              <a:buAutoNum type="arabicPeriod"/>
            </a:pPr>
            <a:r>
              <a:rPr lang="ar-BH" sz="4000" dirty="0">
                <a:latin typeface="Arial" panose="020B0604020202020204" pitchFamily="34" charset="0"/>
                <a:cs typeface="Arial" panose="020B0604020202020204" pitchFamily="34" charset="0"/>
              </a:rPr>
              <a:t>المشاركة في قوة العمل</a:t>
            </a:r>
          </a:p>
          <a:p>
            <a:pPr marL="457200" indent="-457200" algn="r" rtl="1">
              <a:buFont typeface="+mj-lt"/>
              <a:buAutoNum type="arabicPeriod"/>
            </a:pPr>
            <a:r>
              <a:rPr lang="ar-BH" sz="4000" dirty="0">
                <a:latin typeface="Arial" panose="020B0604020202020204" pitchFamily="34" charset="0"/>
                <a:cs typeface="Arial" panose="020B0604020202020204" pitchFamily="34" charset="0"/>
              </a:rPr>
              <a:t>الهجرة خارج الاوطان</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889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1142-AA58-4715-BC6C-F126BE202A03}"/>
              </a:ext>
            </a:extLst>
          </p:cNvPr>
          <p:cNvSpPr>
            <a:spLocks noGrp="1"/>
          </p:cNvSpPr>
          <p:nvPr>
            <p:ph type="title"/>
          </p:nvPr>
        </p:nvSpPr>
        <p:spPr>
          <a:xfrm>
            <a:off x="2589211" y="813046"/>
            <a:ext cx="8915399" cy="843476"/>
          </a:xfrm>
        </p:spPr>
        <p:txBody>
          <a:bodyPr/>
          <a:lstStyle/>
          <a:p>
            <a:pPr algn="ctr"/>
            <a:r>
              <a:rPr lang="ar-BH" b="1" dirty="0">
                <a:latin typeface="Arial" panose="020B0604020202020204" pitchFamily="34" charset="0"/>
                <a:cs typeface="Arial" panose="020B0604020202020204" pitchFamily="34" charset="0"/>
              </a:rPr>
              <a:t>ديناميات الحقوق والمسئوليات داخل الاسرة</a:t>
            </a:r>
            <a:endParaRPr lang="en-US" b="1" dirty="0">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F07260EC-3CFA-4324-9657-1B74B34C369E}"/>
              </a:ext>
            </a:extLst>
          </p:cNvPr>
          <p:cNvSpPr>
            <a:spLocks noGrp="1"/>
          </p:cNvSpPr>
          <p:nvPr>
            <p:ph type="body" idx="1"/>
          </p:nvPr>
        </p:nvSpPr>
        <p:spPr>
          <a:xfrm>
            <a:off x="2681977" y="2888974"/>
            <a:ext cx="8915399" cy="3260035"/>
          </a:xfrm>
        </p:spPr>
        <p:txBody>
          <a:bodyPr>
            <a:noAutofit/>
          </a:bodyPr>
          <a:lstStyle/>
          <a:p>
            <a:pPr marL="457200" indent="-457200" algn="r" rtl="1">
              <a:buFont typeface="+mj-lt"/>
              <a:buAutoNum type="arabicPeriod"/>
            </a:pPr>
            <a:r>
              <a:rPr lang="ar-BH" sz="4000" dirty="0">
                <a:latin typeface="Arial" panose="020B0604020202020204" pitchFamily="34" charset="0"/>
                <a:cs typeface="Arial" panose="020B0604020202020204" pitchFamily="34" charset="0"/>
              </a:rPr>
              <a:t>العمل غير الماجور</a:t>
            </a:r>
          </a:p>
          <a:p>
            <a:pPr marL="457200" indent="-457200" algn="r" rtl="1">
              <a:buFont typeface="+mj-lt"/>
              <a:buAutoNum type="arabicPeriod"/>
            </a:pPr>
            <a:r>
              <a:rPr lang="ar-BH" sz="4000" dirty="0">
                <a:latin typeface="Arial" panose="020B0604020202020204" pitchFamily="34" charset="0"/>
                <a:cs typeface="Arial" panose="020B0604020202020204" pitchFamily="34" charset="0"/>
              </a:rPr>
              <a:t>توزيع الموارد عندما تساهم المراة في نفقات الاسرة</a:t>
            </a:r>
          </a:p>
          <a:p>
            <a:pPr marL="457200" indent="-457200" algn="r" rtl="1">
              <a:buFont typeface="+mj-lt"/>
              <a:buAutoNum type="arabicPeriod"/>
            </a:pPr>
            <a:r>
              <a:rPr lang="ar-BH" sz="4000" dirty="0">
                <a:latin typeface="Arial" panose="020B0604020202020204" pitchFamily="34" charset="0"/>
                <a:cs typeface="Arial" panose="020B0604020202020204" pitchFamily="34" charset="0"/>
              </a:rPr>
              <a:t>التوترات والتناقضات التي يشعر بها الزوجان</a:t>
            </a:r>
          </a:p>
          <a:p>
            <a:pPr marL="457200" indent="-457200" algn="r" rtl="1">
              <a:buFont typeface="+mj-lt"/>
              <a:buAutoNum type="arabicPeriod"/>
            </a:pPr>
            <a:endParaRPr lang="en-US" sz="2400" dirty="0"/>
          </a:p>
        </p:txBody>
      </p:sp>
    </p:spTree>
    <p:extLst>
      <p:ext uri="{BB962C8B-B14F-4D97-AF65-F5344CB8AC3E}">
        <p14:creationId xmlns:p14="http://schemas.microsoft.com/office/powerpoint/2010/main" val="1388074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EA1CB-9226-41B9-9FC2-E2E6A323D908}"/>
              </a:ext>
            </a:extLst>
          </p:cNvPr>
          <p:cNvSpPr>
            <a:spLocks noGrp="1"/>
          </p:cNvSpPr>
          <p:nvPr>
            <p:ph type="title"/>
          </p:nvPr>
        </p:nvSpPr>
        <p:spPr>
          <a:xfrm>
            <a:off x="1927274" y="886265"/>
            <a:ext cx="9577337" cy="4853353"/>
          </a:xfrm>
        </p:spPr>
        <p:txBody>
          <a:bodyPr>
            <a:normAutofit/>
          </a:bodyPr>
          <a:lstStyle/>
          <a:p>
            <a:pPr algn="r"/>
            <a:r>
              <a:rPr lang="ar-BH" sz="6000" dirty="0">
                <a:latin typeface="Arabic Typesetting" panose="03020402040406030203" pitchFamily="66" charset="-78"/>
                <a:cs typeface="Arabic Typesetting" panose="03020402040406030203" pitchFamily="66" charset="-78"/>
              </a:rPr>
              <a:t>باختصار، احتفظ الرجال بحقوقهم رغم عدم قدرتهم على القيام بالمسئوليات المناطة لهم بينما تولت النساء مهام ومسئوليات تعتبر ذكورية دون أن ينعكس ذلك في شكل زيادة في حقوقهن</a:t>
            </a:r>
            <a:endParaRPr lang="en-US" sz="6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745767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34520-9CD4-480F-9753-0C1E6AD6AA28}"/>
              </a:ext>
            </a:extLst>
          </p:cNvPr>
          <p:cNvSpPr>
            <a:spLocks noGrp="1"/>
          </p:cNvSpPr>
          <p:nvPr>
            <p:ph type="title"/>
          </p:nvPr>
        </p:nvSpPr>
        <p:spPr/>
        <p:txBody>
          <a:bodyPr>
            <a:normAutofit/>
          </a:bodyPr>
          <a:lstStyle/>
          <a:p>
            <a:pPr algn="r" rtl="1"/>
            <a:r>
              <a:rPr lang="ar-BH" sz="6000" b="1" dirty="0">
                <a:latin typeface="Arial" panose="020B0604020202020204" pitchFamily="34" charset="0"/>
                <a:cs typeface="Arial" panose="020B0604020202020204" pitchFamily="34" charset="0"/>
              </a:rPr>
              <a:t>المحاور الرئيسية</a:t>
            </a:r>
            <a:endParaRPr lang="en-US" sz="60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86F17E0-2CFB-42DE-AD68-2E41B67EB51F}"/>
              </a:ext>
            </a:extLst>
          </p:cNvPr>
          <p:cNvSpPr>
            <a:spLocks noGrp="1"/>
          </p:cNvSpPr>
          <p:nvPr>
            <p:ph idx="1"/>
          </p:nvPr>
        </p:nvSpPr>
        <p:spPr/>
        <p:txBody>
          <a:bodyPr>
            <a:normAutofit/>
          </a:bodyPr>
          <a:lstStyle/>
          <a:p>
            <a:pPr marL="494100" indent="-457200" algn="r" rtl="1">
              <a:buFont typeface="+mj-lt"/>
              <a:buAutoNum type="arabicPeriod"/>
            </a:pPr>
            <a:r>
              <a:rPr lang="ar-BH" sz="4400" dirty="0">
                <a:latin typeface="Arial" panose="020B0604020202020204" pitchFamily="34" charset="0"/>
                <a:cs typeface="Arial" panose="020B0604020202020204" pitchFamily="34" charset="0"/>
              </a:rPr>
              <a:t>الفقة الكلاسيكي وقوانين الاسرة المعاصرة</a:t>
            </a:r>
          </a:p>
          <a:p>
            <a:pPr marL="494100" indent="-457200" algn="r" rtl="1">
              <a:buFont typeface="+mj-lt"/>
              <a:buAutoNum type="arabicPeriod"/>
            </a:pPr>
            <a:r>
              <a:rPr lang="ar-BH" sz="4400" dirty="0">
                <a:latin typeface="Arial" panose="020B0604020202020204" pitchFamily="34" charset="0"/>
                <a:cs typeface="Arial" panose="020B0604020202020204" pitchFamily="34" charset="0"/>
              </a:rPr>
              <a:t>الواقع الحالي توجهات وانعكاسات</a:t>
            </a:r>
          </a:p>
          <a:p>
            <a:pPr marL="494100" indent="-457200" algn="r" rtl="1">
              <a:buFont typeface="+mj-lt"/>
              <a:buAutoNum type="arabicPeriod"/>
            </a:pPr>
            <a:r>
              <a:rPr lang="ar-BH" sz="4400" dirty="0">
                <a:latin typeface="Arial" panose="020B0604020202020204" pitchFamily="34" charset="0"/>
                <a:cs typeface="Arial" panose="020B0604020202020204" pitchFamily="34" charset="0"/>
              </a:rPr>
              <a:t>تغيرات في المعايير والسياسات والقوانين</a:t>
            </a:r>
          </a:p>
          <a:p>
            <a:pPr marL="494100" indent="-457200" algn="r" rtl="1">
              <a:buFont typeface="+mj-lt"/>
              <a:buAutoNum type="arabicPeriod"/>
            </a:pPr>
            <a:r>
              <a:rPr lang="ar-BH" sz="4400" dirty="0">
                <a:latin typeface="Arial" panose="020B0604020202020204" pitchFamily="34" charset="0"/>
                <a:cs typeface="Arial" panose="020B0604020202020204" pitchFamily="34" charset="0"/>
              </a:rPr>
              <a:t>حلول لزماننا ومكاننا</a:t>
            </a: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6139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34520-9CD4-480F-9753-0C1E6AD6AA28}"/>
              </a:ext>
            </a:extLst>
          </p:cNvPr>
          <p:cNvSpPr>
            <a:spLocks noGrp="1"/>
          </p:cNvSpPr>
          <p:nvPr>
            <p:ph type="title"/>
          </p:nvPr>
        </p:nvSpPr>
        <p:spPr/>
        <p:txBody>
          <a:bodyPr>
            <a:normAutofit/>
          </a:bodyPr>
          <a:lstStyle/>
          <a:p>
            <a:pPr algn="r" rtl="1"/>
            <a:r>
              <a:rPr lang="ar-BH" sz="6000" b="1" dirty="0">
                <a:latin typeface="Arial" panose="020B0604020202020204" pitchFamily="34" charset="0"/>
                <a:cs typeface="Arial" panose="020B0604020202020204" pitchFamily="34" charset="0"/>
              </a:rPr>
              <a:t>المحاور الرئيسية</a:t>
            </a:r>
            <a:endParaRPr lang="en-US" sz="60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86F17E0-2CFB-42DE-AD68-2E41B67EB51F}"/>
              </a:ext>
            </a:extLst>
          </p:cNvPr>
          <p:cNvSpPr>
            <a:spLocks noGrp="1"/>
          </p:cNvSpPr>
          <p:nvPr>
            <p:ph idx="1"/>
          </p:nvPr>
        </p:nvSpPr>
        <p:spPr/>
        <p:txBody>
          <a:bodyPr>
            <a:normAutofit/>
          </a:bodyPr>
          <a:lstStyle/>
          <a:p>
            <a:pPr marL="494100" indent="-457200" algn="r" rtl="1">
              <a:buFont typeface="+mj-lt"/>
              <a:buAutoNum type="arabicPeriod"/>
            </a:pPr>
            <a:r>
              <a:rPr lang="ar-BH" sz="4400" dirty="0">
                <a:latin typeface="Arial" panose="020B0604020202020204" pitchFamily="34" charset="0"/>
                <a:cs typeface="Arial" panose="020B0604020202020204" pitchFamily="34" charset="0"/>
              </a:rPr>
              <a:t>الفقة الكلاسيكي وقوانين الاسرة المعاصرة</a:t>
            </a:r>
          </a:p>
          <a:p>
            <a:pPr marL="494100" indent="-457200" algn="r" rtl="1">
              <a:buFont typeface="+mj-lt"/>
              <a:buAutoNum type="arabicPeriod"/>
            </a:pPr>
            <a:r>
              <a:rPr lang="ar-BH" sz="4400" dirty="0">
                <a:latin typeface="Arial" panose="020B0604020202020204" pitchFamily="34" charset="0"/>
                <a:cs typeface="Arial" panose="020B0604020202020204" pitchFamily="34" charset="0"/>
              </a:rPr>
              <a:t>الواقع الحالي توجهات وانعكاسات</a:t>
            </a:r>
          </a:p>
          <a:p>
            <a:pPr marL="494100" indent="-457200" algn="r" rtl="1">
              <a:buFont typeface="+mj-lt"/>
              <a:buAutoNum type="arabicPeriod"/>
            </a:pPr>
            <a:r>
              <a:rPr lang="ar-BH" sz="4400" dirty="0">
                <a:latin typeface="Arial" panose="020B0604020202020204" pitchFamily="34" charset="0"/>
                <a:cs typeface="Arial" panose="020B0604020202020204" pitchFamily="34" charset="0"/>
              </a:rPr>
              <a:t>تغيرات في المعايير والسياسات والقوانين</a:t>
            </a:r>
          </a:p>
          <a:p>
            <a:pPr marL="494100" indent="-457200" algn="r" rtl="1">
              <a:buFont typeface="+mj-lt"/>
              <a:buAutoNum type="arabicPeriod"/>
            </a:pPr>
            <a:r>
              <a:rPr lang="ar-BH" sz="4400" dirty="0">
                <a:latin typeface="Arial" panose="020B0604020202020204" pitchFamily="34" charset="0"/>
                <a:cs typeface="Arial" panose="020B0604020202020204" pitchFamily="34" charset="0"/>
              </a:rPr>
              <a:t>حلول لزماننا ومكاننا</a:t>
            </a: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1128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E3BE8-1205-459D-A1BF-CEC48BC043A4}"/>
              </a:ext>
            </a:extLst>
          </p:cNvPr>
          <p:cNvSpPr>
            <a:spLocks noGrp="1"/>
          </p:cNvSpPr>
          <p:nvPr>
            <p:ph type="ctrTitle"/>
          </p:nvPr>
        </p:nvSpPr>
        <p:spPr>
          <a:xfrm>
            <a:off x="994410" y="860399"/>
            <a:ext cx="10510203" cy="1029060"/>
          </a:xfrm>
        </p:spPr>
        <p:txBody>
          <a:bodyPr>
            <a:normAutofit/>
          </a:bodyPr>
          <a:lstStyle/>
          <a:p>
            <a:pPr algn="r" rtl="1"/>
            <a:r>
              <a:rPr lang="ar-BH" sz="4400" dirty="0">
                <a:latin typeface="Arial" panose="020B0604020202020204" pitchFamily="34" charset="0"/>
                <a:cs typeface="Arial" panose="020B0604020202020204" pitchFamily="34" charset="0"/>
              </a:rPr>
              <a:t>ثالثا: تغيرات في المعايير والسياسات والقوانين</a:t>
            </a:r>
            <a:endParaRPr lang="en-US" sz="44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32CFDF9D-5929-46D5-810C-385D0C5EE16D}"/>
              </a:ext>
            </a:extLst>
          </p:cNvPr>
          <p:cNvSpPr>
            <a:spLocks noGrp="1"/>
          </p:cNvSpPr>
          <p:nvPr>
            <p:ph type="subTitle" idx="1"/>
          </p:nvPr>
        </p:nvSpPr>
        <p:spPr>
          <a:xfrm>
            <a:off x="1871004" y="2475914"/>
            <a:ext cx="9487836" cy="4051495"/>
          </a:xfrm>
        </p:spPr>
        <p:txBody>
          <a:bodyPr>
            <a:normAutofit fontScale="92500" lnSpcReduction="10000"/>
          </a:bodyPr>
          <a:lstStyle/>
          <a:p>
            <a:pPr marL="457200" indent="-457200" algn="r" rtl="1">
              <a:buAutoNum type="arabicPeriod"/>
            </a:pPr>
            <a:r>
              <a:rPr lang="ar-BH" sz="4000" dirty="0">
                <a:latin typeface="Arial" panose="020B0604020202020204" pitchFamily="34" charset="0"/>
                <a:cs typeface="Arial" panose="020B0604020202020204" pitchFamily="34" charset="0"/>
              </a:rPr>
              <a:t>التاطير البديل للحقوق والمسئوليات الزوجية- المساواة في الحقوق والواجبات</a:t>
            </a:r>
          </a:p>
          <a:p>
            <a:pPr marL="457200" indent="-457200" algn="r" rtl="1">
              <a:buAutoNum type="arabicPeriod"/>
            </a:pPr>
            <a:r>
              <a:rPr lang="ar-BH" sz="4000" dirty="0">
                <a:latin typeface="Arial" panose="020B0604020202020204" pitchFamily="34" charset="0"/>
                <a:cs typeface="Arial" panose="020B0604020202020204" pitchFamily="34" charset="0"/>
              </a:rPr>
              <a:t>تحولات في مسئوليات رعاية الابناء- الاب كراعي لابناءه</a:t>
            </a:r>
          </a:p>
          <a:p>
            <a:pPr marL="457200" indent="-457200" algn="r" rtl="1">
              <a:buAutoNum type="arabicPeriod"/>
            </a:pPr>
            <a:r>
              <a:rPr lang="ar-BH" sz="4000" dirty="0">
                <a:latin typeface="Arial" panose="020B0604020202020204" pitchFamily="34" charset="0"/>
                <a:cs typeface="Arial" panose="020B0604020202020204" pitchFamily="34" charset="0"/>
              </a:rPr>
              <a:t>تزايد التركيز على المصالح الفضلي للطفل- النظر لحالة كل طفل على حدة</a:t>
            </a:r>
          </a:p>
          <a:p>
            <a:pPr marL="457200" indent="-457200" algn="r" rtl="1">
              <a:buAutoNum type="arabicPeriod"/>
            </a:pPr>
            <a:r>
              <a:rPr lang="ar-BH" sz="4000" dirty="0">
                <a:latin typeface="Arial" panose="020B0604020202020204" pitchFamily="34" charset="0"/>
                <a:cs typeface="Arial" panose="020B0604020202020204" pitchFamily="34" charset="0"/>
              </a:rPr>
              <a:t>تغيرات في تقسيم الملكية الزوجية- الملكية المشتركة أو المنفصله</a:t>
            </a:r>
          </a:p>
          <a:p>
            <a:pPr marL="457200" indent="-457200" algn="ctr">
              <a:buAutoNum type="arabicPeriod"/>
            </a:pPr>
            <a:endParaRPr lang="ar-BH" sz="2400" dirty="0"/>
          </a:p>
        </p:txBody>
      </p:sp>
    </p:spTree>
    <p:extLst>
      <p:ext uri="{BB962C8B-B14F-4D97-AF65-F5344CB8AC3E}">
        <p14:creationId xmlns:p14="http://schemas.microsoft.com/office/powerpoint/2010/main" val="3413252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34520-9CD4-480F-9753-0C1E6AD6AA28}"/>
              </a:ext>
            </a:extLst>
          </p:cNvPr>
          <p:cNvSpPr>
            <a:spLocks noGrp="1"/>
          </p:cNvSpPr>
          <p:nvPr>
            <p:ph type="title"/>
          </p:nvPr>
        </p:nvSpPr>
        <p:spPr/>
        <p:txBody>
          <a:bodyPr>
            <a:normAutofit/>
          </a:bodyPr>
          <a:lstStyle/>
          <a:p>
            <a:pPr algn="r" rtl="1"/>
            <a:r>
              <a:rPr lang="ar-BH" sz="6000" b="1" dirty="0">
                <a:latin typeface="Arial" panose="020B0604020202020204" pitchFamily="34" charset="0"/>
                <a:cs typeface="Arial" panose="020B0604020202020204" pitchFamily="34" charset="0"/>
              </a:rPr>
              <a:t>المحاور الرئيسية</a:t>
            </a:r>
            <a:endParaRPr lang="en-US" sz="60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86F17E0-2CFB-42DE-AD68-2E41B67EB51F}"/>
              </a:ext>
            </a:extLst>
          </p:cNvPr>
          <p:cNvSpPr>
            <a:spLocks noGrp="1"/>
          </p:cNvSpPr>
          <p:nvPr>
            <p:ph idx="1"/>
          </p:nvPr>
        </p:nvSpPr>
        <p:spPr/>
        <p:txBody>
          <a:bodyPr>
            <a:normAutofit/>
          </a:bodyPr>
          <a:lstStyle/>
          <a:p>
            <a:pPr marL="494100" indent="-457200" algn="r" rtl="1">
              <a:buFont typeface="+mj-lt"/>
              <a:buAutoNum type="arabicPeriod"/>
            </a:pPr>
            <a:r>
              <a:rPr lang="ar-BH" sz="4400" dirty="0">
                <a:latin typeface="Arial" panose="020B0604020202020204" pitchFamily="34" charset="0"/>
                <a:cs typeface="Arial" panose="020B0604020202020204" pitchFamily="34" charset="0"/>
              </a:rPr>
              <a:t>الفقة الكلاسيكي وقوانين الاسرة المعاصرة</a:t>
            </a:r>
          </a:p>
          <a:p>
            <a:pPr marL="494100" indent="-457200" algn="r" rtl="1">
              <a:buFont typeface="+mj-lt"/>
              <a:buAutoNum type="arabicPeriod"/>
            </a:pPr>
            <a:r>
              <a:rPr lang="ar-BH" sz="4400" dirty="0">
                <a:latin typeface="Arial" panose="020B0604020202020204" pitchFamily="34" charset="0"/>
                <a:cs typeface="Arial" panose="020B0604020202020204" pitchFamily="34" charset="0"/>
              </a:rPr>
              <a:t>الواقع الحالي توجهات وانعكاسات</a:t>
            </a:r>
          </a:p>
          <a:p>
            <a:pPr marL="494100" indent="-457200" algn="r" rtl="1">
              <a:buFont typeface="+mj-lt"/>
              <a:buAutoNum type="arabicPeriod"/>
            </a:pPr>
            <a:r>
              <a:rPr lang="ar-BH" sz="4400" dirty="0">
                <a:latin typeface="Arial" panose="020B0604020202020204" pitchFamily="34" charset="0"/>
                <a:cs typeface="Arial" panose="020B0604020202020204" pitchFamily="34" charset="0"/>
              </a:rPr>
              <a:t>تغيرات في المعايير والسياسات والقوانين</a:t>
            </a:r>
          </a:p>
          <a:p>
            <a:pPr marL="494100" indent="-457200" algn="r" rtl="1">
              <a:buFont typeface="+mj-lt"/>
              <a:buAutoNum type="arabicPeriod"/>
            </a:pPr>
            <a:r>
              <a:rPr lang="ar-BH" sz="4400" dirty="0">
                <a:latin typeface="Arial" panose="020B0604020202020204" pitchFamily="34" charset="0"/>
                <a:cs typeface="Arial" panose="020B0604020202020204" pitchFamily="34" charset="0"/>
              </a:rPr>
              <a:t>حلول لزماننا ومكاننا</a:t>
            </a: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10995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E3BE8-1205-459D-A1BF-CEC48BC043A4}"/>
              </a:ext>
            </a:extLst>
          </p:cNvPr>
          <p:cNvSpPr>
            <a:spLocks noGrp="1"/>
          </p:cNvSpPr>
          <p:nvPr>
            <p:ph type="ctrTitle"/>
          </p:nvPr>
        </p:nvSpPr>
        <p:spPr>
          <a:xfrm>
            <a:off x="1509257" y="1098939"/>
            <a:ext cx="9915842" cy="1008158"/>
          </a:xfrm>
        </p:spPr>
        <p:txBody>
          <a:bodyPr>
            <a:normAutofit/>
          </a:bodyPr>
          <a:lstStyle/>
          <a:p>
            <a:pPr algn="ctr" rtl="1"/>
            <a:r>
              <a:rPr lang="ar-BH" sz="4400" dirty="0">
                <a:latin typeface="Arial" panose="020B0604020202020204" pitchFamily="34" charset="0"/>
                <a:cs typeface="Arial" panose="020B0604020202020204" pitchFamily="34" charset="0"/>
              </a:rPr>
              <a:t>رابعا: حلول لزماننا ومكاننا</a:t>
            </a:r>
            <a:endParaRPr lang="en-US" sz="44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32CFDF9D-5929-46D5-810C-385D0C5EE16D}"/>
              </a:ext>
            </a:extLst>
          </p:cNvPr>
          <p:cNvSpPr>
            <a:spLocks noGrp="1"/>
          </p:cNvSpPr>
          <p:nvPr>
            <p:ph type="subTitle" idx="1"/>
          </p:nvPr>
        </p:nvSpPr>
        <p:spPr>
          <a:xfrm>
            <a:off x="2680653" y="3061253"/>
            <a:ext cx="8915399" cy="3099518"/>
          </a:xfrm>
        </p:spPr>
        <p:txBody>
          <a:bodyPr>
            <a:normAutofit/>
          </a:bodyPr>
          <a:lstStyle/>
          <a:p>
            <a:pPr marL="457200" indent="-457200" algn="r" rtl="1">
              <a:buAutoNum type="arabicPeriod"/>
            </a:pPr>
            <a:r>
              <a:rPr lang="ar-BH" sz="3600" dirty="0">
                <a:latin typeface="Arial" panose="020B0604020202020204" pitchFamily="34" charset="0"/>
                <a:cs typeface="Arial" panose="020B0604020202020204" pitchFamily="34" charset="0"/>
              </a:rPr>
              <a:t>توصيات للدولة</a:t>
            </a:r>
          </a:p>
          <a:p>
            <a:pPr marL="457200" indent="-457200" algn="r" rtl="1">
              <a:buAutoNum type="arabicPeriod"/>
            </a:pPr>
            <a:r>
              <a:rPr lang="ar-BH" sz="3600" dirty="0">
                <a:latin typeface="Arial" panose="020B0604020202020204" pitchFamily="34" charset="0"/>
                <a:cs typeface="Arial" panose="020B0604020202020204" pitchFamily="34" charset="0"/>
              </a:rPr>
              <a:t>توصيات للقطاع الخاص</a:t>
            </a:r>
          </a:p>
          <a:p>
            <a:pPr marL="457200" indent="-457200" algn="r" rtl="1">
              <a:buAutoNum type="arabicPeriod"/>
            </a:pPr>
            <a:r>
              <a:rPr lang="ar-BH" sz="3600" dirty="0">
                <a:latin typeface="Arial" panose="020B0604020202020204" pitchFamily="34" charset="0"/>
                <a:cs typeface="Arial" panose="020B0604020202020204" pitchFamily="34" charset="0"/>
              </a:rPr>
              <a:t>توصيات للمجتمع والمنظمات غير الحكومية</a:t>
            </a:r>
          </a:p>
          <a:p>
            <a:pPr marL="457200" indent="-457200" algn="r" rtl="1">
              <a:buAutoNum type="arabicPeriod"/>
            </a:pPr>
            <a:r>
              <a:rPr lang="ar-BH" sz="3600" dirty="0">
                <a:latin typeface="Arial" panose="020B0604020202020204" pitchFamily="34" charset="0"/>
                <a:cs typeface="Arial" panose="020B0604020202020204" pitchFamily="34" charset="0"/>
              </a:rPr>
              <a:t>توصيات للافراد</a:t>
            </a:r>
          </a:p>
          <a:p>
            <a:pPr marL="457200" indent="-457200" algn="ctr" rtl="1">
              <a:buAutoNum type="arabicPeriod"/>
            </a:pPr>
            <a:endParaRPr lang="ar-BH" sz="2400" dirty="0"/>
          </a:p>
          <a:p>
            <a:pPr marL="457200" indent="-457200" algn="ctr">
              <a:buAutoNum type="arabicPeriod"/>
            </a:pPr>
            <a:endParaRPr lang="ar-BH" sz="2400" dirty="0"/>
          </a:p>
        </p:txBody>
      </p:sp>
    </p:spTree>
    <p:extLst>
      <p:ext uri="{BB962C8B-B14F-4D97-AF65-F5344CB8AC3E}">
        <p14:creationId xmlns:p14="http://schemas.microsoft.com/office/powerpoint/2010/main" val="5786734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C5FCF-D2F4-407C-BC24-51463E503C67}"/>
              </a:ext>
            </a:extLst>
          </p:cNvPr>
          <p:cNvSpPr>
            <a:spLocks noGrp="1"/>
          </p:cNvSpPr>
          <p:nvPr>
            <p:ph type="title"/>
          </p:nvPr>
        </p:nvSpPr>
        <p:spPr/>
        <p:txBody>
          <a:bodyPr/>
          <a:lstStyle/>
          <a:p>
            <a:pPr algn="ctr"/>
            <a:r>
              <a:rPr lang="ar-BH" b="1" dirty="0"/>
              <a:t>شكرا  لكن </a:t>
            </a:r>
            <a:endParaRPr lang="en-US" b="1" dirty="0"/>
          </a:p>
        </p:txBody>
      </p:sp>
      <p:pic>
        <p:nvPicPr>
          <p:cNvPr id="4" name="Picture 3">
            <a:extLst>
              <a:ext uri="{FF2B5EF4-FFF2-40B4-BE49-F238E27FC236}">
                <a16:creationId xmlns:a16="http://schemas.microsoft.com/office/drawing/2014/main" id="{071CDFBA-D82A-47BB-8A64-6B76535167C5}"/>
              </a:ext>
            </a:extLst>
          </p:cNvPr>
          <p:cNvPicPr>
            <a:picLocks noChangeAspect="1"/>
          </p:cNvPicPr>
          <p:nvPr/>
        </p:nvPicPr>
        <p:blipFill>
          <a:blip r:embed="rId2"/>
          <a:stretch>
            <a:fillRect/>
          </a:stretch>
        </p:blipFill>
        <p:spPr>
          <a:xfrm>
            <a:off x="1476375" y="379828"/>
            <a:ext cx="9239250" cy="6130509"/>
          </a:xfrm>
          <a:prstGeom prst="rect">
            <a:avLst/>
          </a:prstGeom>
        </p:spPr>
      </p:pic>
    </p:spTree>
    <p:extLst>
      <p:ext uri="{BB962C8B-B14F-4D97-AF65-F5344CB8AC3E}">
        <p14:creationId xmlns:p14="http://schemas.microsoft.com/office/powerpoint/2010/main" val="336160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E3BE8-1205-459D-A1BF-CEC48BC043A4}"/>
              </a:ext>
            </a:extLst>
          </p:cNvPr>
          <p:cNvSpPr>
            <a:spLocks noGrp="1"/>
          </p:cNvSpPr>
          <p:nvPr>
            <p:ph type="ctrTitle"/>
          </p:nvPr>
        </p:nvSpPr>
        <p:spPr>
          <a:xfrm>
            <a:off x="1588771" y="1668781"/>
            <a:ext cx="9915842" cy="1511741"/>
          </a:xfrm>
        </p:spPr>
        <p:txBody>
          <a:bodyPr>
            <a:normAutofit/>
          </a:bodyPr>
          <a:lstStyle/>
          <a:p>
            <a:pPr algn="r" rtl="1"/>
            <a:r>
              <a:rPr lang="ar-BH" sz="4400" b="1" dirty="0">
                <a:latin typeface="Arial" panose="020B0604020202020204" pitchFamily="34" charset="0"/>
                <a:cs typeface="Arial" panose="020B0604020202020204" pitchFamily="34" charset="0"/>
              </a:rPr>
              <a:t>أولا: الفقة الكلاسيكي وقوانين الاسرة المعاصرة: الاحكام والفرضيات</a:t>
            </a:r>
            <a:endParaRPr lang="en-US" sz="4400"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32CFDF9D-5929-46D5-810C-385D0C5EE16D}"/>
              </a:ext>
            </a:extLst>
          </p:cNvPr>
          <p:cNvSpPr>
            <a:spLocks noGrp="1"/>
          </p:cNvSpPr>
          <p:nvPr>
            <p:ph type="subTitle" idx="1"/>
          </p:nvPr>
        </p:nvSpPr>
        <p:spPr>
          <a:xfrm>
            <a:off x="2680653" y="4160158"/>
            <a:ext cx="8915399" cy="2108119"/>
          </a:xfrm>
        </p:spPr>
        <p:txBody>
          <a:bodyPr>
            <a:normAutofit/>
          </a:bodyPr>
          <a:lstStyle/>
          <a:p>
            <a:pPr marL="457200" indent="-457200" algn="r" rtl="1">
              <a:buAutoNum type="arabicPeriod"/>
            </a:pPr>
            <a:r>
              <a:rPr lang="ar-BH" sz="4000" dirty="0">
                <a:latin typeface="Arial" panose="020B0604020202020204" pitchFamily="34" charset="0"/>
                <a:cs typeface="Arial" panose="020B0604020202020204" pitchFamily="34" charset="0"/>
              </a:rPr>
              <a:t>الحقوق والمسئوليات الزوجية</a:t>
            </a:r>
          </a:p>
          <a:p>
            <a:pPr marL="457200" indent="-457200" algn="r" rtl="1">
              <a:buAutoNum type="arabicPeriod"/>
            </a:pPr>
            <a:r>
              <a:rPr lang="ar-BH" sz="4000" dirty="0">
                <a:latin typeface="Arial" panose="020B0604020202020204" pitchFamily="34" charset="0"/>
                <a:cs typeface="Arial" panose="020B0604020202020204" pitchFamily="34" charset="0"/>
              </a:rPr>
              <a:t>الحقوق والمسئوليات الوالدية</a:t>
            </a:r>
          </a:p>
          <a:p>
            <a:pPr marL="457200" indent="-457200" algn="ctr" rtl="1">
              <a:buAutoNum type="arabicPeriod"/>
            </a:pPr>
            <a:endParaRPr lang="ar-BH" sz="2400" dirty="0"/>
          </a:p>
          <a:p>
            <a:pPr marL="457200" indent="-457200" algn="ctr">
              <a:buAutoNum type="arabicPeriod"/>
            </a:pPr>
            <a:endParaRPr lang="ar-BH" sz="2400" dirty="0"/>
          </a:p>
        </p:txBody>
      </p:sp>
    </p:spTree>
    <p:extLst>
      <p:ext uri="{BB962C8B-B14F-4D97-AF65-F5344CB8AC3E}">
        <p14:creationId xmlns:p14="http://schemas.microsoft.com/office/powerpoint/2010/main" val="1573597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8AD1E-CC83-478B-86B2-D556446AE1A3}"/>
              </a:ext>
            </a:extLst>
          </p:cNvPr>
          <p:cNvSpPr>
            <a:spLocks noGrp="1"/>
          </p:cNvSpPr>
          <p:nvPr>
            <p:ph type="title"/>
          </p:nvPr>
        </p:nvSpPr>
        <p:spPr/>
        <p:txBody>
          <a:bodyPr>
            <a:normAutofit/>
          </a:bodyPr>
          <a:lstStyle/>
          <a:p>
            <a:pPr algn="ctr" rtl="1"/>
            <a:r>
              <a:rPr lang="ar-BH" sz="4400" b="1" dirty="0">
                <a:latin typeface="Arial" panose="020B0604020202020204" pitchFamily="34" charset="0"/>
                <a:cs typeface="Arial" panose="020B0604020202020204" pitchFamily="34" charset="0"/>
              </a:rPr>
              <a:t>الزواج في الفقة الكلاسيكي</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7665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9A13F-2500-4CC9-A9A3-ED589F184BFF}"/>
              </a:ext>
            </a:extLst>
          </p:cNvPr>
          <p:cNvSpPr>
            <a:spLocks noGrp="1"/>
          </p:cNvSpPr>
          <p:nvPr>
            <p:ph type="title"/>
          </p:nvPr>
        </p:nvSpPr>
        <p:spPr/>
        <p:txBody>
          <a:bodyPr>
            <a:normAutofit/>
          </a:bodyPr>
          <a:lstStyle/>
          <a:p>
            <a:pPr algn="ctr"/>
            <a:r>
              <a:rPr lang="ar-BH" sz="4400" dirty="0">
                <a:latin typeface="Arial" panose="020B0604020202020204" pitchFamily="34" charset="0"/>
                <a:cs typeface="Arial" panose="020B0604020202020204" pitchFamily="34" charset="0"/>
              </a:rPr>
              <a:t>تعريف الزواج تقليديا</a:t>
            </a:r>
            <a:endParaRPr lang="en-US" sz="44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847A655-BEFD-4C3C-912D-23C71D567479}"/>
              </a:ext>
            </a:extLst>
          </p:cNvPr>
          <p:cNvSpPr>
            <a:spLocks noGrp="1"/>
          </p:cNvSpPr>
          <p:nvPr>
            <p:ph idx="1"/>
          </p:nvPr>
        </p:nvSpPr>
        <p:spPr>
          <a:xfrm>
            <a:off x="1311965" y="2133599"/>
            <a:ext cx="10192647" cy="4100291"/>
          </a:xfrm>
        </p:spPr>
        <p:txBody>
          <a:bodyPr>
            <a:noAutofit/>
          </a:bodyPr>
          <a:lstStyle/>
          <a:p>
            <a:pPr algn="r" rtl="1"/>
            <a:r>
              <a:rPr lang="ar-BH" sz="4000" dirty="0">
                <a:latin typeface="Arial" panose="020B0604020202020204" pitchFamily="34" charset="0"/>
                <a:cs typeface="Arial" panose="020B0604020202020204" pitchFamily="34" charset="0"/>
              </a:rPr>
              <a:t>عقد نكاح يضع المراة تحت قوامة الرجل</a:t>
            </a:r>
          </a:p>
          <a:p>
            <a:pPr algn="r" rtl="1"/>
            <a:r>
              <a:rPr lang="ar-BH" sz="4000" dirty="0">
                <a:latin typeface="Arial" panose="020B0604020202020204" pitchFamily="34" charset="0"/>
                <a:cs typeface="Arial" panose="020B0604020202020204" pitchFamily="34" charset="0"/>
              </a:rPr>
              <a:t>القوامة الطاعة مقابل النفقة</a:t>
            </a:r>
          </a:p>
          <a:p>
            <a:pPr algn="r" rtl="1"/>
            <a:r>
              <a:rPr lang="ar-BH" sz="4000" dirty="0">
                <a:latin typeface="Arial" panose="020B0604020202020204" pitchFamily="34" charset="0"/>
                <a:cs typeface="Arial" panose="020B0604020202020204" pitchFamily="34" charset="0"/>
              </a:rPr>
              <a:t>من اين اتي لفظ القوامة</a:t>
            </a:r>
          </a:p>
          <a:p>
            <a:pPr marL="0" indent="0" algn="r" rtl="1">
              <a:buNone/>
            </a:pPr>
            <a:endParaRPr lang="ar-BH" sz="4000" dirty="0">
              <a:latin typeface="Arial" panose="020B0604020202020204" pitchFamily="34" charset="0"/>
              <a:cs typeface="Arial" panose="020B0604020202020204" pitchFamily="34" charset="0"/>
            </a:endParaRPr>
          </a:p>
          <a:p>
            <a:pPr marL="0" indent="0" algn="ctr">
              <a:buNone/>
            </a:pPr>
            <a:r>
              <a:rPr lang="ar-BH" sz="4000" dirty="0">
                <a:latin typeface="Andalus" panose="02020603050405020304" pitchFamily="18" charset="-78"/>
                <a:cs typeface="Andalus" panose="02020603050405020304" pitchFamily="18" charset="-78"/>
              </a:rPr>
              <a:t>"الرجال قوامون على النساء بما فضل الله بعضهم على بعض وبما انفقوا من اموالهم" </a:t>
            </a:r>
            <a:r>
              <a:rPr lang="ar-BH" sz="2400" dirty="0">
                <a:latin typeface="Arial" panose="020B0604020202020204" pitchFamily="34" charset="0"/>
                <a:cs typeface="Arial" panose="020B0604020202020204" pitchFamily="34" charset="0"/>
              </a:rPr>
              <a:t>سورة النساء الاية 34</a:t>
            </a:r>
          </a:p>
        </p:txBody>
      </p:sp>
    </p:spTree>
    <p:extLst>
      <p:ext uri="{BB962C8B-B14F-4D97-AF65-F5344CB8AC3E}">
        <p14:creationId xmlns:p14="http://schemas.microsoft.com/office/powerpoint/2010/main" val="2823187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2FEF0-2961-4A36-B436-395CCA741BB8}"/>
              </a:ext>
            </a:extLst>
          </p:cNvPr>
          <p:cNvSpPr>
            <a:spLocks noGrp="1"/>
          </p:cNvSpPr>
          <p:nvPr>
            <p:ph type="title"/>
          </p:nvPr>
        </p:nvSpPr>
        <p:spPr>
          <a:xfrm>
            <a:off x="2592924" y="624109"/>
            <a:ext cx="8911687" cy="1345365"/>
          </a:xfrm>
        </p:spPr>
        <p:txBody>
          <a:bodyPr/>
          <a:lstStyle/>
          <a:p>
            <a:pPr algn="ctr"/>
            <a:r>
              <a:rPr lang="ar-BH" dirty="0">
                <a:latin typeface="Arial" panose="020B0604020202020204" pitchFamily="34" charset="0"/>
                <a:cs typeface="Arial" panose="020B0604020202020204" pitchFamily="34" charset="0"/>
              </a:rPr>
              <a:t>العلاقة الزوجية في الفقة الكلاسيكي</a:t>
            </a:r>
            <a:br>
              <a:rPr lang="en-US" dirty="0"/>
            </a:br>
            <a:r>
              <a:rPr lang="ar-BH" b="1" dirty="0">
                <a:latin typeface="Arial" panose="020B0604020202020204" pitchFamily="34" charset="0"/>
                <a:cs typeface="Arial" panose="020B0604020202020204" pitchFamily="34" charset="0"/>
              </a:rPr>
              <a:t>القوامة</a:t>
            </a:r>
            <a:endParaRPr lang="en-US" b="1" dirty="0">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A8D46B43-5FCD-40DD-9D88-20FAC0785B04}"/>
              </a:ext>
            </a:extLst>
          </p:cNvPr>
          <p:cNvSpPr>
            <a:spLocks noGrp="1"/>
          </p:cNvSpPr>
          <p:nvPr>
            <p:ph type="body" idx="1"/>
          </p:nvPr>
        </p:nvSpPr>
        <p:spPr>
          <a:xfrm>
            <a:off x="2888974" y="1972703"/>
            <a:ext cx="4043131" cy="576262"/>
          </a:xfrm>
        </p:spPr>
        <p:txBody>
          <a:bodyPr/>
          <a:lstStyle/>
          <a:p>
            <a:pPr algn="ctr"/>
            <a:r>
              <a:rPr lang="ar-BH" sz="3200" b="1" dirty="0">
                <a:latin typeface="Arial" panose="020B0604020202020204" pitchFamily="34" charset="0"/>
                <a:cs typeface="Arial" panose="020B0604020202020204" pitchFamily="34" charset="0"/>
              </a:rPr>
              <a:t>الزوج/ الانفاق</a:t>
            </a:r>
            <a:endParaRPr lang="en-US" sz="3200" b="1" dirty="0">
              <a:latin typeface="Arial" panose="020B0604020202020204" pitchFamily="34" charset="0"/>
              <a:cs typeface="Arial" panose="020B0604020202020204" pitchFamily="34" charset="0"/>
            </a:endParaRPr>
          </a:p>
        </p:txBody>
      </p:sp>
      <p:sp>
        <p:nvSpPr>
          <p:cNvPr id="4" name="Content Placeholder 3">
            <a:extLst>
              <a:ext uri="{FF2B5EF4-FFF2-40B4-BE49-F238E27FC236}">
                <a16:creationId xmlns:a16="http://schemas.microsoft.com/office/drawing/2014/main" id="{FEB9DE8D-A466-4BF1-8065-A43F13E38B74}"/>
              </a:ext>
            </a:extLst>
          </p:cNvPr>
          <p:cNvSpPr>
            <a:spLocks noGrp="1"/>
          </p:cNvSpPr>
          <p:nvPr>
            <p:ph sz="half" idx="2"/>
          </p:nvPr>
        </p:nvSpPr>
        <p:spPr>
          <a:xfrm>
            <a:off x="1258958" y="2545738"/>
            <a:ext cx="5676860" cy="4146610"/>
          </a:xfrm>
          <a:ln>
            <a:solidFill>
              <a:schemeClr val="accent1"/>
            </a:solidFill>
          </a:ln>
        </p:spPr>
        <p:txBody>
          <a:bodyPr>
            <a:noAutofit/>
          </a:bodyPr>
          <a:lstStyle/>
          <a:p>
            <a:pPr algn="r" rtl="1">
              <a:buFont typeface="+mj-lt"/>
              <a:buAutoNum type="arabicPeriod"/>
            </a:pPr>
            <a:r>
              <a:rPr lang="ar-BH" sz="3600" dirty="0">
                <a:latin typeface="Arial" panose="020B0604020202020204" pitchFamily="34" charset="0"/>
                <a:cs typeface="Arial" panose="020B0604020202020204" pitchFamily="34" charset="0"/>
              </a:rPr>
              <a:t>المالك الوحيد للموارد الزوجية</a:t>
            </a:r>
          </a:p>
          <a:p>
            <a:pPr algn="r" rtl="1">
              <a:buFont typeface="+mj-lt"/>
              <a:buAutoNum type="arabicPeriod"/>
            </a:pPr>
            <a:r>
              <a:rPr lang="ar-BH" sz="3600" dirty="0">
                <a:latin typeface="Arial" panose="020B0604020202020204" pitchFamily="34" charset="0"/>
                <a:cs typeface="Arial" panose="020B0604020202020204" pitchFamily="34" charset="0"/>
              </a:rPr>
              <a:t>له السيطرة على استقلال زوجته </a:t>
            </a:r>
          </a:p>
          <a:p>
            <a:pPr algn="r" rtl="1">
              <a:buFont typeface="+mj-lt"/>
              <a:buAutoNum type="arabicPeriod"/>
            </a:pPr>
            <a:r>
              <a:rPr lang="ar-BH" sz="3600" dirty="0">
                <a:latin typeface="Arial" panose="020B0604020202020204" pitchFamily="34" charset="0"/>
                <a:cs typeface="Arial" panose="020B0604020202020204" pitchFamily="34" charset="0"/>
              </a:rPr>
              <a:t>له السيطرة على جسد زوجته </a:t>
            </a:r>
          </a:p>
          <a:p>
            <a:pPr algn="r" rtl="1">
              <a:buFont typeface="+mj-lt"/>
              <a:buAutoNum type="arabicPeriod"/>
            </a:pPr>
            <a:r>
              <a:rPr lang="ar-BH" sz="3600" dirty="0">
                <a:latin typeface="Arial" panose="020B0604020202020204" pitchFamily="34" charset="0"/>
                <a:cs typeface="Arial" panose="020B0604020202020204" pitchFamily="34" charset="0"/>
              </a:rPr>
              <a:t>له الحق في معاقبتها جسديا </a:t>
            </a:r>
          </a:p>
          <a:p>
            <a:pPr algn="r" rtl="1">
              <a:buFont typeface="+mj-lt"/>
              <a:buAutoNum type="arabicPeriod"/>
            </a:pPr>
            <a:r>
              <a:rPr lang="ar-BH" sz="3600" dirty="0">
                <a:latin typeface="Arial" panose="020B0604020202020204" pitchFamily="34" charset="0"/>
                <a:cs typeface="Arial" panose="020B0604020202020204" pitchFamily="34" charset="0"/>
              </a:rPr>
              <a:t>له الحق في تعدد الزوجات</a:t>
            </a:r>
          </a:p>
          <a:p>
            <a:pPr algn="r" rtl="1">
              <a:buFont typeface="+mj-lt"/>
              <a:buAutoNum type="arabicPeriod"/>
            </a:pPr>
            <a:r>
              <a:rPr lang="ar-BH" sz="3600" dirty="0">
                <a:latin typeface="Arial" panose="020B0604020202020204" pitchFamily="34" charset="0"/>
                <a:cs typeface="Arial" panose="020B0604020202020204" pitchFamily="34" charset="0"/>
              </a:rPr>
              <a:t>له الحق في تطليقها</a:t>
            </a:r>
            <a:endParaRPr lang="en-US" sz="3600" dirty="0">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6F9C0DEF-8B24-43E5-BC69-13C2F4B24833}"/>
              </a:ext>
            </a:extLst>
          </p:cNvPr>
          <p:cNvSpPr>
            <a:spLocks noGrp="1"/>
          </p:cNvSpPr>
          <p:nvPr>
            <p:ph type="body" sz="quarter" idx="3"/>
          </p:nvPr>
        </p:nvSpPr>
        <p:spPr/>
        <p:txBody>
          <a:bodyPr/>
          <a:lstStyle/>
          <a:p>
            <a:pPr algn="ctr"/>
            <a:r>
              <a:rPr lang="ar-BH" sz="3200" b="1" dirty="0">
                <a:latin typeface="Arial" panose="020B0604020202020204" pitchFamily="34" charset="0"/>
                <a:cs typeface="Arial" panose="020B0604020202020204" pitchFamily="34" charset="0"/>
              </a:rPr>
              <a:t>الزوجة /الطاعة</a:t>
            </a:r>
            <a:endParaRPr lang="en-US" sz="3200" b="1" dirty="0">
              <a:latin typeface="Arial" panose="020B0604020202020204" pitchFamily="34" charset="0"/>
              <a:cs typeface="Arial" panose="020B0604020202020204" pitchFamily="34" charset="0"/>
            </a:endParaRPr>
          </a:p>
        </p:txBody>
      </p:sp>
      <p:sp>
        <p:nvSpPr>
          <p:cNvPr id="6" name="Content Placeholder 5">
            <a:extLst>
              <a:ext uri="{FF2B5EF4-FFF2-40B4-BE49-F238E27FC236}">
                <a16:creationId xmlns:a16="http://schemas.microsoft.com/office/drawing/2014/main" id="{35BEC75F-3D85-4ABA-93DC-CD4E28BFD5FF}"/>
              </a:ext>
            </a:extLst>
          </p:cNvPr>
          <p:cNvSpPr>
            <a:spLocks noGrp="1"/>
          </p:cNvSpPr>
          <p:nvPr>
            <p:ph sz="quarter" idx="4"/>
          </p:nvPr>
        </p:nvSpPr>
        <p:spPr>
          <a:xfrm>
            <a:off x="7142922" y="2545737"/>
            <a:ext cx="4362709" cy="3688154"/>
          </a:xfrm>
          <a:ln>
            <a:solidFill>
              <a:schemeClr val="accent1"/>
            </a:solidFill>
          </a:ln>
        </p:spPr>
        <p:txBody>
          <a:bodyPr>
            <a:normAutofit lnSpcReduction="10000"/>
          </a:bodyPr>
          <a:lstStyle/>
          <a:p>
            <a:pPr algn="r" rtl="1">
              <a:buFont typeface="+mj-lt"/>
              <a:buAutoNum type="arabicPeriod"/>
            </a:pPr>
            <a:r>
              <a:rPr lang="ar-BH" sz="3600" dirty="0">
                <a:latin typeface="Arial" panose="020B0604020202020204" pitchFamily="34" charset="0"/>
                <a:cs typeface="Arial" panose="020B0604020202020204" pitchFamily="34" charset="0"/>
              </a:rPr>
              <a:t>الحق في المهر</a:t>
            </a:r>
          </a:p>
          <a:p>
            <a:pPr algn="r" rtl="1">
              <a:buFont typeface="+mj-lt"/>
              <a:buAutoNum type="arabicPeriod"/>
            </a:pPr>
            <a:r>
              <a:rPr lang="ar-BH" sz="3600" dirty="0">
                <a:latin typeface="Arial" panose="020B0604020202020204" pitchFamily="34" charset="0"/>
                <a:cs typeface="Arial" panose="020B0604020202020204" pitchFamily="34" charset="0"/>
              </a:rPr>
              <a:t>الحق في النفقة</a:t>
            </a:r>
          </a:p>
          <a:p>
            <a:pPr algn="r" rtl="1">
              <a:buFont typeface="+mj-lt"/>
              <a:buAutoNum type="arabicPeriod"/>
            </a:pPr>
            <a:r>
              <a:rPr lang="ar-BH" sz="3600" dirty="0">
                <a:latin typeface="Arial" panose="020B0604020202020204" pitchFamily="34" charset="0"/>
                <a:cs typeface="Arial" panose="020B0604020202020204" pitchFamily="34" charset="0"/>
              </a:rPr>
              <a:t>لا نصيب لها في الموارد الزوجية</a:t>
            </a:r>
          </a:p>
          <a:p>
            <a:pPr algn="r" rtl="1">
              <a:buFont typeface="+mj-lt"/>
              <a:buAutoNum type="arabicPeriod"/>
            </a:pPr>
            <a:r>
              <a:rPr lang="ar-BH" sz="3600" dirty="0">
                <a:latin typeface="Arial" panose="020B0604020202020204" pitchFamily="34" charset="0"/>
                <a:cs typeface="Arial" panose="020B0604020202020204" pitchFamily="34" charset="0"/>
              </a:rPr>
              <a:t>حقها في الطلاق محدود</a:t>
            </a:r>
          </a:p>
          <a:p>
            <a:pPr algn="r" rtl="1">
              <a:buFont typeface="+mj-lt"/>
              <a:buAutoNum type="arabicPeriod"/>
            </a:pPr>
            <a:r>
              <a:rPr lang="ar-BH" sz="3600" dirty="0">
                <a:latin typeface="Arial" panose="020B0604020202020204" pitchFamily="34" charset="0"/>
                <a:cs typeface="Arial" panose="020B0604020202020204" pitchFamily="34" charset="0"/>
              </a:rPr>
              <a:t>حقها في التنقل مقيد </a:t>
            </a:r>
          </a:p>
          <a:p>
            <a:pPr marL="0" indent="0" algn="r" rtl="1">
              <a:buNone/>
            </a:pPr>
            <a:endParaRPr lang="en-US" dirty="0"/>
          </a:p>
        </p:txBody>
      </p:sp>
    </p:spTree>
    <p:extLst>
      <p:ext uri="{BB962C8B-B14F-4D97-AF65-F5344CB8AC3E}">
        <p14:creationId xmlns:p14="http://schemas.microsoft.com/office/powerpoint/2010/main" val="127310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1000"/>
                                        <p:tgtEl>
                                          <p:spTgt spid="6">
                                            <p:txEl>
                                              <p:pRg st="1" end="1"/>
                                            </p:txEl>
                                          </p:spTgt>
                                        </p:tgtEl>
                                      </p:cBhvr>
                                    </p:animEffect>
                                    <p:anim calcmode="lin" valueType="num">
                                      <p:cBhvr>
                                        <p:cTn id="8"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Effect transition="in" filter="fade">
                                      <p:cBhvr>
                                        <p:cTn id="14" dur="1000"/>
                                        <p:tgtEl>
                                          <p:spTgt spid="6">
                                            <p:txEl>
                                              <p:pRg st="2" end="2"/>
                                            </p:txEl>
                                          </p:spTgt>
                                        </p:tgtEl>
                                      </p:cBhvr>
                                    </p:animEffect>
                                    <p:anim calcmode="lin" valueType="num">
                                      <p:cBhvr>
                                        <p:cTn id="15"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fade">
                                      <p:cBhvr>
                                        <p:cTn id="21" dur="1000"/>
                                        <p:tgtEl>
                                          <p:spTgt spid="6">
                                            <p:txEl>
                                              <p:pRg st="3" end="3"/>
                                            </p:txEl>
                                          </p:spTgt>
                                        </p:tgtEl>
                                      </p:cBhvr>
                                    </p:animEffect>
                                    <p:anim calcmode="lin" valueType="num">
                                      <p:cBhvr>
                                        <p:cTn id="22"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4" end="4"/>
                                            </p:txEl>
                                          </p:spTgt>
                                        </p:tgtEl>
                                        <p:attrNameLst>
                                          <p:attrName>style.visibility</p:attrName>
                                        </p:attrNameLst>
                                      </p:cBhvr>
                                      <p:to>
                                        <p:strVal val="visible"/>
                                      </p:to>
                                    </p:set>
                                    <p:animEffect transition="in" filter="fade">
                                      <p:cBhvr>
                                        <p:cTn id="28" dur="1000"/>
                                        <p:tgtEl>
                                          <p:spTgt spid="6">
                                            <p:txEl>
                                              <p:pRg st="4" end="4"/>
                                            </p:txEl>
                                          </p:spTgt>
                                        </p:tgtEl>
                                      </p:cBhvr>
                                    </p:animEffect>
                                    <p:anim calcmode="lin" valueType="num">
                                      <p:cBhvr>
                                        <p:cTn id="29"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xEl>
                                              <p:pRg st="0" end="0"/>
                                            </p:txEl>
                                          </p:spTgt>
                                        </p:tgtEl>
                                        <p:attrNameLst>
                                          <p:attrName>style.visibility</p:attrName>
                                        </p:attrNameLst>
                                      </p:cBhvr>
                                      <p:to>
                                        <p:strVal val="visible"/>
                                      </p:to>
                                    </p:set>
                                    <p:anim calcmode="lin" valueType="num">
                                      <p:cBhvr additive="base">
                                        <p:cTn id="3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4">
                                            <p:txEl>
                                              <p:pRg st="1" end="1"/>
                                            </p:txEl>
                                          </p:spTgt>
                                        </p:tgtEl>
                                        <p:attrNameLst>
                                          <p:attrName>style.visibility</p:attrName>
                                        </p:attrNameLst>
                                      </p:cBhvr>
                                      <p:to>
                                        <p:strVal val="visible"/>
                                      </p:to>
                                    </p:set>
                                    <p:anim calcmode="lin" valueType="num">
                                      <p:cBhvr additive="base">
                                        <p:cTn id="41"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4">
                                            <p:txEl>
                                              <p:pRg st="2" end="2"/>
                                            </p:txEl>
                                          </p:spTgt>
                                        </p:tgtEl>
                                        <p:attrNameLst>
                                          <p:attrName>style.visibility</p:attrName>
                                        </p:attrNameLst>
                                      </p:cBhvr>
                                      <p:to>
                                        <p:strVal val="visible"/>
                                      </p:to>
                                    </p:set>
                                    <p:anim calcmode="lin" valueType="num">
                                      <p:cBhvr additive="base">
                                        <p:cTn id="4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4">
                                            <p:txEl>
                                              <p:pRg st="3" end="3"/>
                                            </p:txEl>
                                          </p:spTgt>
                                        </p:tgtEl>
                                        <p:attrNameLst>
                                          <p:attrName>style.visibility</p:attrName>
                                        </p:attrNameLst>
                                      </p:cBhvr>
                                      <p:to>
                                        <p:strVal val="visible"/>
                                      </p:to>
                                    </p:set>
                                    <p:anim calcmode="lin" valueType="num">
                                      <p:cBhvr additive="base">
                                        <p:cTn id="5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4">
                                            <p:txEl>
                                              <p:pRg st="4" end="4"/>
                                            </p:txEl>
                                          </p:spTgt>
                                        </p:tgtEl>
                                        <p:attrNameLst>
                                          <p:attrName>style.visibility</p:attrName>
                                        </p:attrNameLst>
                                      </p:cBhvr>
                                      <p:to>
                                        <p:strVal val="visible"/>
                                      </p:to>
                                    </p:set>
                                    <p:anim calcmode="lin" valueType="num">
                                      <p:cBhvr additive="base">
                                        <p:cTn id="5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4">
                                            <p:txEl>
                                              <p:pRg st="5" end="5"/>
                                            </p:txEl>
                                          </p:spTgt>
                                        </p:tgtEl>
                                        <p:attrNameLst>
                                          <p:attrName>style.visibility</p:attrName>
                                        </p:attrNameLst>
                                      </p:cBhvr>
                                      <p:to>
                                        <p:strVal val="visible"/>
                                      </p:to>
                                    </p:set>
                                    <p:anim calcmode="lin" valueType="num">
                                      <p:cBhvr additive="base">
                                        <p:cTn id="6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576FB-F979-4B3D-ACD9-49B29FC5F1F7}"/>
              </a:ext>
            </a:extLst>
          </p:cNvPr>
          <p:cNvSpPr>
            <a:spLocks noGrp="1"/>
          </p:cNvSpPr>
          <p:nvPr>
            <p:ph type="title"/>
          </p:nvPr>
        </p:nvSpPr>
        <p:spPr>
          <a:xfrm>
            <a:off x="2592925" y="624110"/>
            <a:ext cx="8911687" cy="754524"/>
          </a:xfrm>
        </p:spPr>
        <p:txBody>
          <a:bodyPr>
            <a:normAutofit fontScale="90000"/>
          </a:bodyPr>
          <a:lstStyle/>
          <a:p>
            <a:pPr algn="ctr"/>
            <a:r>
              <a:rPr lang="ar-BH" sz="4900" b="1" dirty="0">
                <a:latin typeface="Arial" panose="020B0604020202020204" pitchFamily="34" charset="0"/>
                <a:cs typeface="Arial" panose="020B0604020202020204" pitchFamily="34" charset="0"/>
              </a:rPr>
              <a:t>فهم جديد للقوامة</a:t>
            </a:r>
            <a:br>
              <a:rPr lang="ar-BH" dirty="0"/>
            </a:br>
            <a:endParaRPr lang="en-US" dirty="0"/>
          </a:p>
        </p:txBody>
      </p:sp>
      <p:sp>
        <p:nvSpPr>
          <p:cNvPr id="3" name="Content Placeholder 2">
            <a:extLst>
              <a:ext uri="{FF2B5EF4-FFF2-40B4-BE49-F238E27FC236}">
                <a16:creationId xmlns:a16="http://schemas.microsoft.com/office/drawing/2014/main" id="{13704127-7406-4158-ADF0-1C594B380A9F}"/>
              </a:ext>
            </a:extLst>
          </p:cNvPr>
          <p:cNvSpPr>
            <a:spLocks noGrp="1"/>
          </p:cNvSpPr>
          <p:nvPr>
            <p:ph idx="1"/>
          </p:nvPr>
        </p:nvSpPr>
        <p:spPr>
          <a:xfrm>
            <a:off x="1083212" y="1814731"/>
            <a:ext cx="10421400" cy="4811151"/>
          </a:xfrm>
        </p:spPr>
        <p:txBody>
          <a:bodyPr>
            <a:normAutofit fontScale="77500" lnSpcReduction="20000"/>
          </a:bodyPr>
          <a:lstStyle/>
          <a:p>
            <a:pPr marL="514350" indent="-514350" algn="r" rtl="1">
              <a:buFont typeface="+mj-lt"/>
              <a:buAutoNum type="arabicPeriod"/>
            </a:pPr>
            <a:r>
              <a:rPr lang="ar-BH" sz="2800" dirty="0">
                <a:latin typeface="Arial" panose="020B0604020202020204" pitchFamily="34" charset="0"/>
                <a:cs typeface="Arial" panose="020B0604020202020204" pitchFamily="34" charset="0"/>
              </a:rPr>
              <a:t>كلمة قوامة لم ترد بصريح العبارة في القران والسنة</a:t>
            </a:r>
          </a:p>
          <a:p>
            <a:pPr marL="514350" indent="-514350" algn="r" rtl="1">
              <a:buFont typeface="+mj-lt"/>
              <a:buAutoNum type="arabicPeriod"/>
            </a:pPr>
            <a:endParaRPr lang="ar-BH" sz="2800" dirty="0">
              <a:latin typeface="Arial" panose="020B0604020202020204" pitchFamily="34" charset="0"/>
              <a:cs typeface="Arial" panose="020B0604020202020204" pitchFamily="34" charset="0"/>
            </a:endParaRPr>
          </a:p>
          <a:p>
            <a:pPr marL="514350" indent="-514350" algn="r" rtl="1">
              <a:buFont typeface="+mj-lt"/>
              <a:buAutoNum type="arabicPeriod"/>
            </a:pPr>
            <a:r>
              <a:rPr lang="ar-BH" sz="2800" dirty="0">
                <a:latin typeface="Arial" panose="020B0604020202020204" pitchFamily="34" charset="0"/>
                <a:cs typeface="Arial" panose="020B0604020202020204" pitchFamily="34" charset="0"/>
              </a:rPr>
              <a:t>مصطلح قوامون ورد في القران وشمل الرجل والمراة</a:t>
            </a:r>
          </a:p>
          <a:p>
            <a:pPr marL="0" indent="0" algn="r" rtl="1">
              <a:buNone/>
            </a:pPr>
            <a:endParaRPr lang="ar-BH" sz="2800" dirty="0">
              <a:latin typeface="Arial" panose="020B0604020202020204" pitchFamily="34" charset="0"/>
              <a:cs typeface="Arial" panose="020B0604020202020204" pitchFamily="34" charset="0"/>
            </a:endParaRPr>
          </a:p>
          <a:p>
            <a:pPr algn="r" rtl="1"/>
            <a:r>
              <a:rPr lang="ar-BH" sz="2800" dirty="0">
                <a:latin typeface="Arial" panose="020B0604020202020204" pitchFamily="34" charset="0"/>
                <a:cs typeface="Arial" panose="020B0604020202020204" pitchFamily="34" charset="0"/>
              </a:rPr>
              <a:t>(</a:t>
            </a:r>
            <a:r>
              <a:rPr lang="ar-SA" sz="2800" dirty="0">
                <a:latin typeface="Arial" panose="020B0604020202020204" pitchFamily="34" charset="0"/>
                <a:cs typeface="Arial" panose="020B0604020202020204" pitchFamily="34" charset="0"/>
              </a:rPr>
              <a:t>يَا أَيُّهَا الَّذِينَ آَمَنُوا كُونُوا قَوَّامِينَ لِلَّهِ شُهَدَاءَ بِالْقِسْطِ وَلَا يَجْرِمَنَّكُمْ شَنَآَنُ قَوْمٍ عَلَى أَلَّا تَعْدِلُوا اعْدِلُوا هُوَ أَقْرَبُ لِلتَّقْوَى) </a:t>
            </a:r>
            <a:r>
              <a:rPr lang="ar-BH" sz="2800" dirty="0">
                <a:latin typeface="Arial" panose="020B0604020202020204" pitchFamily="34" charset="0"/>
                <a:cs typeface="Arial" panose="020B0604020202020204" pitchFamily="34" charset="0"/>
              </a:rPr>
              <a:t>المائدة 8 </a:t>
            </a:r>
          </a:p>
          <a:p>
            <a:pPr marL="514350" indent="-514350" algn="r" rtl="1">
              <a:buFont typeface="+mj-lt"/>
              <a:buAutoNum type="arabicPeriod"/>
            </a:pPr>
            <a:endParaRPr lang="ar-BH" sz="2800" dirty="0">
              <a:latin typeface="Arial" panose="020B0604020202020204" pitchFamily="34" charset="0"/>
              <a:cs typeface="Arial" panose="020B0604020202020204" pitchFamily="34" charset="0"/>
            </a:endParaRPr>
          </a:p>
          <a:p>
            <a:pPr algn="r" rtl="1"/>
            <a:r>
              <a:rPr lang="ar-BH" sz="2800" dirty="0">
                <a:latin typeface="Arial" panose="020B0604020202020204" pitchFamily="34" charset="0"/>
                <a:cs typeface="Arial" panose="020B0604020202020204" pitchFamily="34" charset="0"/>
              </a:rPr>
              <a:t>( </a:t>
            </a:r>
            <a:r>
              <a:rPr lang="ar-SA" sz="2800" dirty="0">
                <a:latin typeface="Arial" panose="020B0604020202020204" pitchFamily="34" charset="0"/>
                <a:cs typeface="Arial" panose="020B0604020202020204" pitchFamily="34" charset="0"/>
              </a:rPr>
              <a:t>يَا أَيُّهَا الَّذِينَ آَمَنُوا كُونُوا قَوَّامِينَ بِالْقِسْطِ شُهَدَاءَ لِلَّهِ وَلَوْ عَلَى أَنْفُسِكُمْ أَوِ الْوَالِدَيْنِ وَالْأَقْرَبِينَ إِنْ يَكُنْ غَنِيًّا أَوْ فَقِيرًا فَاللَّهُ أَوْلَى بِهِمَا فَلَا تَتَّبِعُوا الْهَوَى أَنْ تَعْدِلُوا وَإِنْ تَلْوُوا أَوْ تُعْرِضُوا فَإِنَّ اللَّهَ كَانَ بِمَا تَعْمَلُونَ خَبِيرًا) </a:t>
            </a:r>
            <a:r>
              <a:rPr lang="ar-BH" sz="2800" dirty="0">
                <a:latin typeface="Arial" panose="020B0604020202020204" pitchFamily="34" charset="0"/>
                <a:cs typeface="Arial" panose="020B0604020202020204" pitchFamily="34" charset="0"/>
              </a:rPr>
              <a:t>والنساء سورة 135 </a:t>
            </a:r>
          </a:p>
          <a:p>
            <a:pPr marL="514350" indent="-514350" algn="r" rtl="1">
              <a:buFont typeface="+mj-lt"/>
              <a:buAutoNum type="arabicPeriod"/>
            </a:pPr>
            <a:endParaRPr lang="ar-BH" sz="2800" dirty="0">
              <a:latin typeface="Arial" panose="020B0604020202020204" pitchFamily="34" charset="0"/>
              <a:cs typeface="Arial" panose="020B0604020202020204" pitchFamily="34" charset="0"/>
            </a:endParaRPr>
          </a:p>
          <a:p>
            <a:pPr marL="0" indent="0" algn="r" rtl="1">
              <a:buNone/>
            </a:pPr>
            <a:r>
              <a:rPr lang="ar-BH" sz="2800" dirty="0">
                <a:latin typeface="Arial" panose="020B0604020202020204" pitchFamily="34" charset="0"/>
                <a:cs typeface="Arial" panose="020B0604020202020204" pitchFamily="34" charset="0"/>
              </a:rPr>
              <a:t>القوامة تعني هنا العدل والانصاف والقسط اي الموضوعية وتحكيم الضمير وابعاد التحيزات الشخصية او الفئوية .</a:t>
            </a:r>
          </a:p>
          <a:p>
            <a:pPr algn="r" rtl="1"/>
            <a:endParaRPr lang="en-US" sz="2400" dirty="0"/>
          </a:p>
          <a:p>
            <a:endParaRPr lang="en-US" dirty="0"/>
          </a:p>
        </p:txBody>
      </p:sp>
    </p:spTree>
    <p:extLst>
      <p:ext uri="{BB962C8B-B14F-4D97-AF65-F5344CB8AC3E}">
        <p14:creationId xmlns:p14="http://schemas.microsoft.com/office/powerpoint/2010/main" val="164882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 calcmode="lin" valueType="num">
                                      <p:cBhvr additive="base">
                                        <p:cTn id="2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576FB-F979-4B3D-ACD9-49B29FC5F1F7}"/>
              </a:ext>
            </a:extLst>
          </p:cNvPr>
          <p:cNvSpPr>
            <a:spLocks noGrp="1"/>
          </p:cNvSpPr>
          <p:nvPr>
            <p:ph type="title"/>
          </p:nvPr>
        </p:nvSpPr>
        <p:spPr>
          <a:xfrm>
            <a:off x="2592925" y="624110"/>
            <a:ext cx="8911687" cy="754524"/>
          </a:xfrm>
        </p:spPr>
        <p:txBody>
          <a:bodyPr>
            <a:normAutofit fontScale="90000"/>
          </a:bodyPr>
          <a:lstStyle/>
          <a:p>
            <a:pPr algn="ctr"/>
            <a:r>
              <a:rPr lang="ar-BH" sz="4900" b="1" dirty="0">
                <a:latin typeface="Arial" panose="020B0604020202020204" pitchFamily="34" charset="0"/>
                <a:cs typeface="Arial" panose="020B0604020202020204" pitchFamily="34" charset="0"/>
              </a:rPr>
              <a:t>فهم جديد للقوامة</a:t>
            </a:r>
            <a:br>
              <a:rPr lang="ar-BH" dirty="0"/>
            </a:br>
            <a:endParaRPr lang="en-US" dirty="0"/>
          </a:p>
        </p:txBody>
      </p:sp>
      <p:sp>
        <p:nvSpPr>
          <p:cNvPr id="3" name="Content Placeholder 2">
            <a:extLst>
              <a:ext uri="{FF2B5EF4-FFF2-40B4-BE49-F238E27FC236}">
                <a16:creationId xmlns:a16="http://schemas.microsoft.com/office/drawing/2014/main" id="{13704127-7406-4158-ADF0-1C594B380A9F}"/>
              </a:ext>
            </a:extLst>
          </p:cNvPr>
          <p:cNvSpPr>
            <a:spLocks noGrp="1"/>
          </p:cNvSpPr>
          <p:nvPr>
            <p:ph idx="1"/>
          </p:nvPr>
        </p:nvSpPr>
        <p:spPr>
          <a:xfrm>
            <a:off x="1083212" y="1814731"/>
            <a:ext cx="10421400" cy="4811151"/>
          </a:xfrm>
        </p:spPr>
        <p:txBody>
          <a:bodyPr>
            <a:normAutofit/>
          </a:bodyPr>
          <a:lstStyle/>
          <a:p>
            <a:pPr marL="514350" indent="-514350" algn="r" rtl="1">
              <a:buFont typeface="+mj-lt"/>
              <a:buAutoNum type="arabicPeriod"/>
            </a:pPr>
            <a:endParaRPr lang="ar-BH" sz="2800" dirty="0">
              <a:latin typeface="Arial" panose="020B0604020202020204" pitchFamily="34" charset="0"/>
              <a:cs typeface="Arial" panose="020B0604020202020204" pitchFamily="34" charset="0"/>
            </a:endParaRPr>
          </a:p>
          <a:p>
            <a:pPr marL="514350" indent="-514350" algn="r" rtl="1">
              <a:buFont typeface="+mj-lt"/>
              <a:buAutoNum type="arabicPeriod" startAt="3"/>
            </a:pPr>
            <a:r>
              <a:rPr lang="ar-BH" sz="2800" dirty="0">
                <a:latin typeface="Arial" panose="020B0604020202020204" pitchFamily="34" charset="0"/>
                <a:cs typeface="Arial" panose="020B0604020202020204" pitchFamily="34" charset="0"/>
              </a:rPr>
              <a:t>الرجال قوامون على النساء بما فضل بعضهم على بعض وبما انفقوا. ربط القوامة بالنفقة في المجال الخاص.</a:t>
            </a:r>
          </a:p>
          <a:p>
            <a:pPr marL="514350" indent="-514350" algn="r" rtl="1">
              <a:buFont typeface="+mj-lt"/>
              <a:buAutoNum type="arabicPeriod" startAt="3"/>
            </a:pPr>
            <a:endParaRPr lang="ar-BH" sz="2800" dirty="0">
              <a:latin typeface="Arial" panose="020B0604020202020204" pitchFamily="34" charset="0"/>
              <a:cs typeface="Arial" panose="020B0604020202020204" pitchFamily="34" charset="0"/>
            </a:endParaRPr>
          </a:p>
          <a:p>
            <a:pPr marL="514350" indent="-514350" algn="r" rtl="1">
              <a:buFont typeface="+mj-lt"/>
              <a:buAutoNum type="arabicPeriod" startAt="3"/>
            </a:pPr>
            <a:r>
              <a:rPr lang="ar-BH" sz="2800" dirty="0">
                <a:latin typeface="Arial" panose="020B0604020202020204" pitchFamily="34" charset="0"/>
                <a:cs typeface="Arial" panose="020B0604020202020204" pitchFamily="34" charset="0"/>
              </a:rPr>
              <a:t>ايات عديدة تؤسس على قيام الزواج على المودة والسكينة والرحمة والتشاور.</a:t>
            </a:r>
            <a:endParaRPr lang="en-US" dirty="0"/>
          </a:p>
        </p:txBody>
      </p:sp>
    </p:spTree>
    <p:extLst>
      <p:ext uri="{BB962C8B-B14F-4D97-AF65-F5344CB8AC3E}">
        <p14:creationId xmlns:p14="http://schemas.microsoft.com/office/powerpoint/2010/main" val="90517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B99DD-AFA5-4C78-87E6-DA442706D2C9}"/>
              </a:ext>
            </a:extLst>
          </p:cNvPr>
          <p:cNvSpPr>
            <a:spLocks noGrp="1"/>
          </p:cNvSpPr>
          <p:nvPr>
            <p:ph type="title"/>
          </p:nvPr>
        </p:nvSpPr>
        <p:spPr>
          <a:xfrm>
            <a:off x="1762540" y="627407"/>
            <a:ext cx="9742072" cy="1757984"/>
          </a:xfrm>
        </p:spPr>
        <p:txBody>
          <a:bodyPr>
            <a:normAutofit/>
          </a:bodyPr>
          <a:lstStyle/>
          <a:p>
            <a:pPr algn="ctr"/>
            <a:r>
              <a:rPr lang="ar-BH" dirty="0">
                <a:latin typeface="Arial" panose="020B0604020202020204" pitchFamily="34" charset="0"/>
                <a:cs typeface="Arial" panose="020B0604020202020204" pitchFamily="34" charset="0"/>
              </a:rPr>
              <a:t>العلاقة الزوجية </a:t>
            </a:r>
            <a:br>
              <a:rPr lang="ar-BH" dirty="0">
                <a:latin typeface="Arial" panose="020B0604020202020204" pitchFamily="34" charset="0"/>
                <a:cs typeface="Arial" panose="020B0604020202020204" pitchFamily="34" charset="0"/>
              </a:rPr>
            </a:br>
            <a:r>
              <a:rPr lang="ar-BH" sz="4400" dirty="0">
                <a:latin typeface="Arial" panose="020B0604020202020204" pitchFamily="34" charset="0"/>
                <a:cs typeface="Arial" panose="020B0604020202020204" pitchFamily="34" charset="0"/>
              </a:rPr>
              <a:t>المودة الرحمة السكينة المعروف والقسط</a:t>
            </a:r>
            <a:endParaRPr lang="en-US" sz="4400" dirty="0">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3038238D-0235-4EA3-A9E0-3BD0ADA341F6}"/>
              </a:ext>
            </a:extLst>
          </p:cNvPr>
          <p:cNvSpPr>
            <a:spLocks noGrp="1"/>
          </p:cNvSpPr>
          <p:nvPr>
            <p:ph type="body" sz="quarter" idx="13"/>
          </p:nvPr>
        </p:nvSpPr>
        <p:spPr>
          <a:xfrm>
            <a:off x="2377177" y="2590799"/>
            <a:ext cx="8915400" cy="563217"/>
          </a:xfrm>
        </p:spPr>
        <p:txBody>
          <a:bodyPr/>
          <a:lstStyle/>
          <a:p>
            <a:pPr algn="ctr"/>
            <a:r>
              <a:rPr lang="ar-BH" sz="3200" b="1" dirty="0">
                <a:latin typeface="Arial" panose="020B0604020202020204" pitchFamily="34" charset="0"/>
                <a:cs typeface="Arial" panose="020B0604020202020204" pitchFamily="34" charset="0"/>
              </a:rPr>
              <a:t>الشراكة بين متساويين</a:t>
            </a:r>
            <a:endParaRPr lang="en-US" sz="3200" b="1" dirty="0">
              <a:latin typeface="Arial" panose="020B060402020202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1B8F093B-A23D-4D3D-899F-21F959F3B58C}"/>
              </a:ext>
            </a:extLst>
          </p:cNvPr>
          <p:cNvSpPr>
            <a:spLocks noGrp="1"/>
          </p:cNvSpPr>
          <p:nvPr>
            <p:ph type="body" sz="half" idx="2"/>
          </p:nvPr>
        </p:nvSpPr>
        <p:spPr>
          <a:xfrm>
            <a:off x="2053883" y="3428999"/>
            <a:ext cx="9450730" cy="3064565"/>
          </a:xfrm>
        </p:spPr>
        <p:txBody>
          <a:bodyPr>
            <a:normAutofit lnSpcReduction="10000"/>
          </a:bodyPr>
          <a:lstStyle/>
          <a:p>
            <a:pPr lvl="1" algn="r" rtl="1">
              <a:buFont typeface="Arial" panose="020B0604020202020204" pitchFamily="34" charset="0"/>
              <a:buChar char="•"/>
            </a:pPr>
            <a:r>
              <a:rPr lang="ar-BH" sz="2800" dirty="0">
                <a:latin typeface="Arial" panose="020B0604020202020204" pitchFamily="34" charset="0"/>
                <a:cs typeface="Arial" panose="020B0604020202020204" pitchFamily="34" charset="0"/>
              </a:rPr>
              <a:t>يساند افراد الاسرة بعضهم بعض في الاحترام والمسئولية والرعاية</a:t>
            </a:r>
          </a:p>
          <a:p>
            <a:pPr lvl="1" algn="r" rtl="1">
              <a:buFont typeface="Arial" panose="020B0604020202020204" pitchFamily="34" charset="0"/>
              <a:buChar char="•"/>
            </a:pPr>
            <a:r>
              <a:rPr lang="ar-BH" sz="2800" dirty="0">
                <a:latin typeface="Arial" panose="020B0604020202020204" pitchFamily="34" charset="0"/>
                <a:cs typeface="Arial" panose="020B0604020202020204" pitchFamily="34" charset="0"/>
              </a:rPr>
              <a:t>عمل القرارات بشكل مشترك</a:t>
            </a:r>
          </a:p>
          <a:p>
            <a:pPr lvl="1" algn="r" rtl="1">
              <a:buFont typeface="Arial" panose="020B0604020202020204" pitchFamily="34" charset="0"/>
              <a:buChar char="•"/>
            </a:pPr>
            <a:r>
              <a:rPr lang="ar-BH" sz="2800" dirty="0">
                <a:latin typeface="Arial" panose="020B0604020202020204" pitchFamily="34" charset="0"/>
                <a:cs typeface="Arial" panose="020B0604020202020204" pitchFamily="34" charset="0"/>
              </a:rPr>
              <a:t>الاعانة المالية تقوم على ظروف كل طرف وليس على تنميط لدور الزوج والزوجة</a:t>
            </a:r>
          </a:p>
          <a:p>
            <a:pPr lvl="1" algn="r" rtl="1">
              <a:buFont typeface="Arial" panose="020B0604020202020204" pitchFamily="34" charset="0"/>
              <a:buChar char="•"/>
            </a:pPr>
            <a:r>
              <a:rPr lang="ar-BH" sz="2800" dirty="0">
                <a:latin typeface="Arial" panose="020B0604020202020204" pitchFamily="34" charset="0"/>
                <a:cs typeface="Arial" panose="020B0604020202020204" pitchFamily="34" charset="0"/>
              </a:rPr>
              <a:t>العناية بالاسرة يقوم على المهارات والخبرات والوقت والموارد </a:t>
            </a:r>
          </a:p>
          <a:p>
            <a:pPr lvl="1" algn="r" rtl="1">
              <a:buFont typeface="Arial" panose="020B0604020202020204" pitchFamily="34" charset="0"/>
              <a:buChar char="•"/>
            </a:pPr>
            <a:r>
              <a:rPr lang="ar-BH" sz="2800" dirty="0">
                <a:latin typeface="Arial" panose="020B0604020202020204" pitchFamily="34" charset="0"/>
                <a:cs typeface="Arial" panose="020B0604020202020204" pitchFamily="34" charset="0"/>
              </a:rPr>
              <a:t>يشترك الطرفان في تربية الابناء وادارة موارد الاسرة</a:t>
            </a:r>
          </a:p>
          <a:p>
            <a:pPr lvl="1" algn="r" rtl="1">
              <a:buFont typeface="Arial" panose="020B0604020202020204" pitchFamily="34" charset="0"/>
              <a:buChar char="•"/>
            </a:pPr>
            <a:endParaRPr lang="en-US" dirty="0"/>
          </a:p>
        </p:txBody>
      </p:sp>
    </p:spTree>
    <p:extLst>
      <p:ext uri="{BB962C8B-B14F-4D97-AF65-F5344CB8AC3E}">
        <p14:creationId xmlns:p14="http://schemas.microsoft.com/office/powerpoint/2010/main" val="2925290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arn(inVertic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arn(inVertic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barn(inVertical)">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barn(inVertical)">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731</TotalTime>
  <Words>779</Words>
  <Application>Microsoft Office PowerPoint</Application>
  <PresentationFormat>Widescreen</PresentationFormat>
  <Paragraphs>122</Paragraphs>
  <Slides>24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Andalus</vt:lpstr>
      <vt:lpstr>Arabic Typesetting</vt:lpstr>
      <vt:lpstr>Arial</vt:lpstr>
      <vt:lpstr>Calibri</vt:lpstr>
      <vt:lpstr>Century Gothic</vt:lpstr>
      <vt:lpstr>Wingdings 3</vt:lpstr>
      <vt:lpstr>Wisp</vt:lpstr>
      <vt:lpstr> من ينفق من يرعى</vt:lpstr>
      <vt:lpstr>المحاور الرئيسية</vt:lpstr>
      <vt:lpstr>أولا: الفقة الكلاسيكي وقوانين الاسرة المعاصرة: الاحكام والفرضيات</vt:lpstr>
      <vt:lpstr>الزواج في الفقة الكلاسيكي</vt:lpstr>
      <vt:lpstr>تعريف الزواج تقليديا</vt:lpstr>
      <vt:lpstr>العلاقة الزوجية في الفقة الكلاسيكي القوامة</vt:lpstr>
      <vt:lpstr>فهم جديد للقوامة </vt:lpstr>
      <vt:lpstr>فهم جديد للقوامة </vt:lpstr>
      <vt:lpstr>العلاقة الزوجية  المودة الرحمة السكينة المعروف والقسط</vt:lpstr>
      <vt:lpstr>أولا: الفقة الكلاسيكي وقوانين الاسرة المعاصرة: الاحكام والفرضيات</vt:lpstr>
      <vt:lpstr>القوانين والسياسات المعاصرة</vt:lpstr>
      <vt:lpstr>الحقوق والمسئوليات الوالدية</vt:lpstr>
      <vt:lpstr>السياسات والقوانين المعاصرة</vt:lpstr>
      <vt:lpstr>المحاور الرئيسية</vt:lpstr>
      <vt:lpstr>ثانيا: الواقع الحالي: توجهات وانعكاسات</vt:lpstr>
      <vt:lpstr>التغيرات الديمغرافية</vt:lpstr>
      <vt:lpstr>القوى الاجتماعية و الاقتصادية الخارجية  </vt:lpstr>
      <vt:lpstr>ديناميات الحقوق والمسئوليات داخل الاسرة</vt:lpstr>
      <vt:lpstr>باختصار، احتفظ الرجال بحقوقهم رغم عدم قدرتهم على القيام بالمسئوليات المناطة لهم بينما تولت النساء مهام ومسئوليات تعتبر ذكورية دون أن ينعكس ذلك في شكل زيادة في حقوقهن</vt:lpstr>
      <vt:lpstr>المحاور الرئيسية</vt:lpstr>
      <vt:lpstr>ثالثا: تغيرات في المعايير والسياسات والقوانين</vt:lpstr>
      <vt:lpstr>المحاور الرئيسية</vt:lpstr>
      <vt:lpstr>رابعا: حلول لزماننا ومكاننا</vt:lpstr>
      <vt:lpstr>شكرا  لكن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من ينفق من يرعى</dc:title>
  <dc:creator>omaima9@gmail.com</dc:creator>
  <cp:lastModifiedBy>omaima9@gmail.com</cp:lastModifiedBy>
  <cp:revision>62</cp:revision>
  <dcterms:created xsi:type="dcterms:W3CDTF">2020-01-18T11:54:51Z</dcterms:created>
  <dcterms:modified xsi:type="dcterms:W3CDTF">2020-02-07T10:37:15Z</dcterms:modified>
</cp:coreProperties>
</file>